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16"/>
  </p:notesMasterIdLst>
  <p:handoutMasterIdLst>
    <p:handoutMasterId r:id="rId17"/>
  </p:handoutMasterIdLst>
  <p:sldIdLst>
    <p:sldId id="267" r:id="rId2"/>
    <p:sldId id="271" r:id="rId3"/>
    <p:sldId id="266" r:id="rId4"/>
    <p:sldId id="269" r:id="rId5"/>
    <p:sldId id="256" r:id="rId6"/>
    <p:sldId id="278" r:id="rId7"/>
    <p:sldId id="279" r:id="rId8"/>
    <p:sldId id="276" r:id="rId9"/>
    <p:sldId id="272" r:id="rId10"/>
    <p:sldId id="273" r:id="rId11"/>
    <p:sldId id="275" r:id="rId12"/>
    <p:sldId id="274" r:id="rId13"/>
    <p:sldId id="270" r:id="rId14"/>
    <p:sldId id="268" r:id="rId15"/>
  </p:sldIdLst>
  <p:sldSz cx="7775575" cy="10907713"/>
  <p:notesSz cx="6807200" cy="9939338"/>
  <p:defaultTex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35">
          <p15:clr>
            <a:srgbClr val="A4A3A4"/>
          </p15:clr>
        </p15:guide>
        <p15:guide id="2" pos="2449">
          <p15:clr>
            <a:srgbClr val="A4A3A4"/>
          </p15:clr>
        </p15:guide>
      </p15:sldGuideLst>
    </p:ext>
    <p:ext uri="{2D200454-40CA-4A62-9FC3-DE9A4176ACB9}">
      <p15:notesGuideLst xmlns:p15="http://schemas.microsoft.com/office/powerpoint/2012/main">
        <p15:guide id="1" orient="horz" pos="3130" userDrawn="1">
          <p15:clr>
            <a:srgbClr val="A4A3A4"/>
          </p15:clr>
        </p15:guide>
        <p15:guide id="2" pos="214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1815"/>
    <a:srgbClr val="C64032"/>
    <a:srgbClr val="E8D6BB"/>
    <a:srgbClr val="C9CACA"/>
    <a:srgbClr val="604C3F"/>
    <a:srgbClr val="595757"/>
    <a:srgbClr val="A48B78"/>
    <a:srgbClr val="7A6A56"/>
    <a:srgbClr val="C61A2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8597" autoAdjust="0"/>
  </p:normalViewPr>
  <p:slideViewPr>
    <p:cSldViewPr snapToGrid="0">
      <p:cViewPr varScale="1">
        <p:scale>
          <a:sx n="53" d="100"/>
          <a:sy n="53" d="100"/>
        </p:scale>
        <p:origin x="2568" y="53"/>
      </p:cViewPr>
      <p:guideLst>
        <p:guide orient="horz" pos="3435"/>
        <p:guide pos="2449"/>
      </p:guideLst>
    </p:cSldViewPr>
  </p:slideViewPr>
  <p:notesTextViewPr>
    <p:cViewPr>
      <p:scale>
        <a:sx n="1" d="1"/>
        <a:sy n="1" d="1"/>
      </p:scale>
      <p:origin x="0" y="0"/>
    </p:cViewPr>
  </p:notesTextViewPr>
  <p:notesViewPr>
    <p:cSldViewPr snapToGrid="0">
      <p:cViewPr varScale="1">
        <p:scale>
          <a:sx n="48" d="100"/>
          <a:sy n="48" d="100"/>
        </p:scale>
        <p:origin x="-2982" y="-102"/>
      </p:cViewPr>
      <p:guideLst>
        <p:guide orient="horz" pos="3130"/>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645C57-FEDE-4DFB-B29D-2E4317D7C1D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kumimoji="1" lang="ja-JP" altLang="en-US"/>
        </a:p>
      </dgm:t>
    </dgm:pt>
    <dgm:pt modelId="{19B76147-917D-48F7-8882-9AA46EE97BFE}">
      <dgm:prSet phldrT="[テキスト]" custT="1"/>
      <dgm:spPr/>
      <dgm:t>
        <a:bodyPr/>
        <a:lstStyle/>
        <a:p>
          <a:r>
            <a:rPr kumimoji="1" lang="en-US" altLang="ja-JP" sz="2000" dirty="0"/>
            <a:t>AM</a:t>
          </a:r>
          <a:r>
            <a:rPr kumimoji="1" lang="ja-JP" altLang="en-US" sz="2000" dirty="0"/>
            <a:t>　</a:t>
          </a:r>
          <a:r>
            <a:rPr kumimoji="1" lang="en-US" altLang="ja-JP" sz="2000" dirty="0"/>
            <a:t>6</a:t>
          </a:r>
          <a:r>
            <a:rPr kumimoji="1" lang="ja-JP" altLang="en-US" sz="2000" dirty="0"/>
            <a:t>：</a:t>
          </a:r>
          <a:r>
            <a:rPr kumimoji="1" lang="en-US" altLang="ja-JP" sz="2000" dirty="0"/>
            <a:t>30</a:t>
          </a:r>
          <a:r>
            <a:rPr kumimoji="1" lang="ja-JP" altLang="en-US" sz="2000" dirty="0"/>
            <a:t>　起床</a:t>
          </a:r>
        </a:p>
      </dgm:t>
    </dgm:pt>
    <dgm:pt modelId="{88C0F251-3F98-4554-BFB3-949F575F8324}" type="parTrans" cxnId="{B3ABE328-110F-4A77-8684-1D2B7A86EE3E}">
      <dgm:prSet/>
      <dgm:spPr/>
      <dgm:t>
        <a:bodyPr/>
        <a:lstStyle/>
        <a:p>
          <a:endParaRPr kumimoji="1" lang="ja-JP" altLang="en-US"/>
        </a:p>
      </dgm:t>
    </dgm:pt>
    <dgm:pt modelId="{B2A993E1-EBB1-4E46-BC6C-3A4AD29929F6}" type="sibTrans" cxnId="{B3ABE328-110F-4A77-8684-1D2B7A86EE3E}">
      <dgm:prSet/>
      <dgm:spPr/>
      <dgm:t>
        <a:bodyPr/>
        <a:lstStyle/>
        <a:p>
          <a:endParaRPr kumimoji="1" lang="ja-JP" altLang="en-US"/>
        </a:p>
      </dgm:t>
    </dgm:pt>
    <dgm:pt modelId="{B992A1C0-CC13-429C-895A-105EAD462A8F}">
      <dgm:prSet phldrT="[テキスト]"/>
      <dgm:spPr/>
      <dgm:t>
        <a:bodyPr/>
        <a:lstStyle/>
        <a:p>
          <a:endParaRPr kumimoji="1" lang="ja-JP" altLang="en-US" dirty="0"/>
        </a:p>
      </dgm:t>
    </dgm:pt>
    <dgm:pt modelId="{04D78B77-84B8-4CF0-9457-223BB20B9B9B}" type="parTrans" cxnId="{DAAFE392-A30E-42B7-ABD6-89C978B821C6}">
      <dgm:prSet/>
      <dgm:spPr/>
      <dgm:t>
        <a:bodyPr/>
        <a:lstStyle/>
        <a:p>
          <a:endParaRPr kumimoji="1" lang="ja-JP" altLang="en-US"/>
        </a:p>
      </dgm:t>
    </dgm:pt>
    <dgm:pt modelId="{AD533CB1-D5CC-4FC8-912B-F295003C18BD}" type="sibTrans" cxnId="{DAAFE392-A30E-42B7-ABD6-89C978B821C6}">
      <dgm:prSet/>
      <dgm:spPr/>
      <dgm:t>
        <a:bodyPr/>
        <a:lstStyle/>
        <a:p>
          <a:endParaRPr kumimoji="1" lang="ja-JP" altLang="en-US"/>
        </a:p>
      </dgm:t>
    </dgm:pt>
    <dgm:pt modelId="{129DA7DE-E44C-47FE-9E89-377FCCB6F1B5}">
      <dgm:prSet phldrT="[テキスト]" custT="1"/>
      <dgm:spPr/>
      <dgm:t>
        <a:bodyPr/>
        <a:lstStyle/>
        <a:p>
          <a:r>
            <a:rPr kumimoji="1" lang="en-US" altLang="ja-JP" sz="2000" dirty="0"/>
            <a:t>AM</a:t>
          </a:r>
          <a:r>
            <a:rPr kumimoji="1" lang="ja-JP" altLang="en-US" sz="2000" dirty="0"/>
            <a:t>　</a:t>
          </a:r>
          <a:r>
            <a:rPr kumimoji="1" lang="en-US" altLang="ja-JP" sz="2000" dirty="0"/>
            <a:t>7</a:t>
          </a:r>
          <a:r>
            <a:rPr kumimoji="1" lang="ja-JP" altLang="en-US" sz="2000" dirty="0"/>
            <a:t>：</a:t>
          </a:r>
          <a:r>
            <a:rPr kumimoji="1" lang="en-US" altLang="ja-JP" sz="2000" dirty="0"/>
            <a:t>20</a:t>
          </a:r>
          <a:r>
            <a:rPr kumimoji="1" lang="ja-JP" altLang="en-US" sz="2000" dirty="0"/>
            <a:t>　</a:t>
          </a:r>
          <a:r>
            <a:rPr kumimoji="1" lang="ja-JP" altLang="en-US" sz="1600" b="1" dirty="0"/>
            <a:t>ラジオ体操</a:t>
          </a:r>
        </a:p>
      </dgm:t>
    </dgm:pt>
    <dgm:pt modelId="{37283B5E-99AB-4A57-B909-5F3F6333DC65}" type="parTrans" cxnId="{A284380B-50FE-4A64-B0C2-04EA43DF39BC}">
      <dgm:prSet/>
      <dgm:spPr/>
      <dgm:t>
        <a:bodyPr/>
        <a:lstStyle/>
        <a:p>
          <a:endParaRPr kumimoji="1" lang="ja-JP" altLang="en-US"/>
        </a:p>
      </dgm:t>
    </dgm:pt>
    <dgm:pt modelId="{A4BF9E1D-0AC9-4CFF-8900-0214BCB2DE0B}" type="sibTrans" cxnId="{A284380B-50FE-4A64-B0C2-04EA43DF39BC}">
      <dgm:prSet/>
      <dgm:spPr/>
      <dgm:t>
        <a:bodyPr/>
        <a:lstStyle/>
        <a:p>
          <a:endParaRPr kumimoji="1" lang="ja-JP" altLang="en-US"/>
        </a:p>
      </dgm:t>
    </dgm:pt>
    <dgm:pt modelId="{AFEF4594-66C3-4EA2-AE28-0B145A54DEFF}">
      <dgm:prSet phldrT="[テキスト]" custT="1"/>
      <dgm:spPr/>
      <dgm:t>
        <a:bodyPr/>
        <a:lstStyle/>
        <a:p>
          <a:r>
            <a:rPr kumimoji="1" lang="en-US" altLang="ja-JP" sz="2000" dirty="0"/>
            <a:t>AM</a:t>
          </a:r>
          <a:r>
            <a:rPr kumimoji="1" lang="ja-JP" altLang="en-US" sz="2000" dirty="0"/>
            <a:t>　</a:t>
          </a:r>
          <a:r>
            <a:rPr kumimoji="1" lang="en-US" altLang="ja-JP" sz="2000" dirty="0"/>
            <a:t>7</a:t>
          </a:r>
          <a:r>
            <a:rPr kumimoji="1" lang="ja-JP" altLang="en-US" sz="2000" dirty="0"/>
            <a:t>：</a:t>
          </a:r>
          <a:r>
            <a:rPr kumimoji="1" lang="en-US" altLang="ja-JP" sz="2000" dirty="0"/>
            <a:t>30</a:t>
          </a:r>
          <a:r>
            <a:rPr kumimoji="1" lang="ja-JP" altLang="en-US" sz="2000" dirty="0"/>
            <a:t>　朝食</a:t>
          </a:r>
        </a:p>
      </dgm:t>
    </dgm:pt>
    <dgm:pt modelId="{C1A870C6-E004-46DF-918D-71B78FADBA24}" type="parTrans" cxnId="{E1E8C269-64C2-481E-BE81-788A80044C71}">
      <dgm:prSet/>
      <dgm:spPr/>
      <dgm:t>
        <a:bodyPr/>
        <a:lstStyle/>
        <a:p>
          <a:endParaRPr kumimoji="1" lang="ja-JP" altLang="en-US"/>
        </a:p>
      </dgm:t>
    </dgm:pt>
    <dgm:pt modelId="{ADA2F43E-70EE-482E-B167-B21B25339008}" type="sibTrans" cxnId="{E1E8C269-64C2-481E-BE81-788A80044C71}">
      <dgm:prSet/>
      <dgm:spPr/>
      <dgm:t>
        <a:bodyPr/>
        <a:lstStyle/>
        <a:p>
          <a:endParaRPr kumimoji="1" lang="ja-JP" altLang="en-US"/>
        </a:p>
      </dgm:t>
    </dgm:pt>
    <dgm:pt modelId="{9AD733DB-CCAA-4A52-9503-300ECD5C4DA6}">
      <dgm:prSet phldrT="[テキスト]" custT="1"/>
      <dgm:spPr/>
      <dgm:t>
        <a:bodyPr/>
        <a:lstStyle/>
        <a:p>
          <a:r>
            <a:rPr kumimoji="1" lang="en-US" altLang="ja-JP" sz="2000" dirty="0"/>
            <a:t>AM</a:t>
          </a:r>
          <a:r>
            <a:rPr kumimoji="1" lang="ja-JP" altLang="en-US" sz="2000" dirty="0"/>
            <a:t>　</a:t>
          </a:r>
          <a:r>
            <a:rPr kumimoji="1" lang="en-US" altLang="ja-JP" sz="2000" dirty="0"/>
            <a:t>10</a:t>
          </a:r>
          <a:r>
            <a:rPr kumimoji="1" lang="ja-JP" altLang="en-US" sz="2000" dirty="0"/>
            <a:t>：</a:t>
          </a:r>
          <a:r>
            <a:rPr kumimoji="1" lang="en-US" altLang="ja-JP" sz="2000" dirty="0"/>
            <a:t>00</a:t>
          </a:r>
          <a:r>
            <a:rPr kumimoji="1" lang="ja-JP" altLang="en-US" sz="2000" dirty="0"/>
            <a:t>　入浴</a:t>
          </a:r>
        </a:p>
      </dgm:t>
    </dgm:pt>
    <dgm:pt modelId="{5E57B582-A28E-447B-BD25-0ACFAE6C8B3B}" type="parTrans" cxnId="{31C98B84-6805-4B2C-B696-5805DAABE34F}">
      <dgm:prSet/>
      <dgm:spPr/>
      <dgm:t>
        <a:bodyPr/>
        <a:lstStyle/>
        <a:p>
          <a:endParaRPr kumimoji="1" lang="ja-JP" altLang="en-US"/>
        </a:p>
      </dgm:t>
    </dgm:pt>
    <dgm:pt modelId="{A9A9C5C7-C013-453B-9261-91DD443EA6FB}" type="sibTrans" cxnId="{31C98B84-6805-4B2C-B696-5805DAABE34F}">
      <dgm:prSet/>
      <dgm:spPr/>
      <dgm:t>
        <a:bodyPr/>
        <a:lstStyle/>
        <a:p>
          <a:endParaRPr kumimoji="1" lang="ja-JP" altLang="en-US"/>
        </a:p>
      </dgm:t>
    </dgm:pt>
    <dgm:pt modelId="{8817C522-5E9E-4159-8EC9-8272C246E085}">
      <dgm:prSet phldrT="[テキスト]" custT="1"/>
      <dgm:spPr/>
      <dgm:t>
        <a:bodyPr/>
        <a:lstStyle/>
        <a:p>
          <a:r>
            <a:rPr kumimoji="1" lang="en-US" altLang="ja-JP" sz="2000" dirty="0"/>
            <a:t>PM</a:t>
          </a:r>
          <a:r>
            <a:rPr kumimoji="1" lang="ja-JP" altLang="en-US" sz="2000" dirty="0"/>
            <a:t>　</a:t>
          </a:r>
          <a:r>
            <a:rPr kumimoji="1" lang="en-US" altLang="ja-JP" sz="2000" dirty="0"/>
            <a:t>0</a:t>
          </a:r>
          <a:r>
            <a:rPr kumimoji="1" lang="ja-JP" altLang="en-US" sz="2000" dirty="0"/>
            <a:t>：</a:t>
          </a:r>
          <a:r>
            <a:rPr kumimoji="1" lang="en-US" altLang="ja-JP" sz="2000" dirty="0"/>
            <a:t>30</a:t>
          </a:r>
          <a:r>
            <a:rPr kumimoji="1" lang="ja-JP" altLang="en-US" sz="2000" dirty="0"/>
            <a:t>　昼食</a:t>
          </a:r>
        </a:p>
      </dgm:t>
    </dgm:pt>
    <dgm:pt modelId="{827B9608-AE92-4C54-99DB-80B0B7FC7C6B}" type="parTrans" cxnId="{E2E060DD-D195-4794-8DA5-0685A958E89F}">
      <dgm:prSet/>
      <dgm:spPr/>
      <dgm:t>
        <a:bodyPr/>
        <a:lstStyle/>
        <a:p>
          <a:endParaRPr kumimoji="1" lang="ja-JP" altLang="en-US"/>
        </a:p>
      </dgm:t>
    </dgm:pt>
    <dgm:pt modelId="{BE0E8A97-E44E-4921-BA38-FFA59C3AA608}" type="sibTrans" cxnId="{E2E060DD-D195-4794-8DA5-0685A958E89F}">
      <dgm:prSet/>
      <dgm:spPr/>
      <dgm:t>
        <a:bodyPr/>
        <a:lstStyle/>
        <a:p>
          <a:endParaRPr kumimoji="1" lang="ja-JP" altLang="en-US"/>
        </a:p>
      </dgm:t>
    </dgm:pt>
    <dgm:pt modelId="{5F90A5C4-3B3D-4FF7-871E-77F4B7CE8E51}">
      <dgm:prSet phldrT="[テキスト]"/>
      <dgm:spPr/>
      <dgm:t>
        <a:bodyPr/>
        <a:lstStyle/>
        <a:p>
          <a:endParaRPr kumimoji="1" lang="ja-JP" altLang="en-US" dirty="0"/>
        </a:p>
      </dgm:t>
    </dgm:pt>
    <dgm:pt modelId="{2F5CA8D4-0B1C-49E8-89A2-57D2F44D7E56}" type="parTrans" cxnId="{2B09D9B7-6796-4054-A481-E60B341484D6}">
      <dgm:prSet/>
      <dgm:spPr/>
      <dgm:t>
        <a:bodyPr/>
        <a:lstStyle/>
        <a:p>
          <a:endParaRPr kumimoji="1" lang="ja-JP" altLang="en-US"/>
        </a:p>
      </dgm:t>
    </dgm:pt>
    <dgm:pt modelId="{E161AA30-B61B-44DA-8F77-7E17B92B95D9}" type="sibTrans" cxnId="{2B09D9B7-6796-4054-A481-E60B341484D6}">
      <dgm:prSet/>
      <dgm:spPr/>
      <dgm:t>
        <a:bodyPr/>
        <a:lstStyle/>
        <a:p>
          <a:endParaRPr kumimoji="1" lang="ja-JP" altLang="en-US"/>
        </a:p>
      </dgm:t>
    </dgm:pt>
    <dgm:pt modelId="{98A1BA30-C78F-400D-A1DD-3F5B89EE6BC0}">
      <dgm:prSet phldrT="[テキスト]"/>
      <dgm:spPr/>
      <dgm:t>
        <a:bodyPr/>
        <a:lstStyle/>
        <a:p>
          <a:endParaRPr kumimoji="1" lang="ja-JP" altLang="en-US" dirty="0"/>
        </a:p>
      </dgm:t>
    </dgm:pt>
    <dgm:pt modelId="{59C636EF-519B-487D-984F-73A5AB28BC82}" type="parTrans" cxnId="{8122444B-D08A-48B2-9251-B17C9FCCDCC8}">
      <dgm:prSet/>
      <dgm:spPr/>
      <dgm:t>
        <a:bodyPr/>
        <a:lstStyle/>
        <a:p>
          <a:endParaRPr kumimoji="1" lang="ja-JP" altLang="en-US"/>
        </a:p>
      </dgm:t>
    </dgm:pt>
    <dgm:pt modelId="{B102FEB4-5B7F-4EF1-8A3C-08DF923FA327}" type="sibTrans" cxnId="{8122444B-D08A-48B2-9251-B17C9FCCDCC8}">
      <dgm:prSet/>
      <dgm:spPr/>
      <dgm:t>
        <a:bodyPr/>
        <a:lstStyle/>
        <a:p>
          <a:endParaRPr kumimoji="1" lang="ja-JP" altLang="en-US"/>
        </a:p>
      </dgm:t>
    </dgm:pt>
    <dgm:pt modelId="{38B6A671-48CE-4711-B656-491A034DCAAF}">
      <dgm:prSet phldrT="[テキスト]"/>
      <dgm:spPr/>
      <dgm:t>
        <a:bodyPr/>
        <a:lstStyle/>
        <a:p>
          <a:endParaRPr kumimoji="1" lang="ja-JP" altLang="en-US" dirty="0"/>
        </a:p>
      </dgm:t>
    </dgm:pt>
    <dgm:pt modelId="{033C3964-B53F-4229-B41C-279F25A05A6D}" type="parTrans" cxnId="{ED8D93AE-D4BF-46C2-AB8D-0326FBF44ADD}">
      <dgm:prSet/>
      <dgm:spPr/>
      <dgm:t>
        <a:bodyPr/>
        <a:lstStyle/>
        <a:p>
          <a:endParaRPr kumimoji="1" lang="ja-JP" altLang="en-US"/>
        </a:p>
      </dgm:t>
    </dgm:pt>
    <dgm:pt modelId="{7137C3C4-3E54-4DAF-AF42-3E930A57642E}" type="sibTrans" cxnId="{ED8D93AE-D4BF-46C2-AB8D-0326FBF44ADD}">
      <dgm:prSet/>
      <dgm:spPr/>
      <dgm:t>
        <a:bodyPr/>
        <a:lstStyle/>
        <a:p>
          <a:endParaRPr kumimoji="1" lang="ja-JP" altLang="en-US"/>
        </a:p>
      </dgm:t>
    </dgm:pt>
    <dgm:pt modelId="{3742EA89-2F3D-482E-8BF9-D109E366E1E3}">
      <dgm:prSet phldrT="[テキスト]"/>
      <dgm:spPr/>
      <dgm:t>
        <a:bodyPr/>
        <a:lstStyle/>
        <a:p>
          <a:endParaRPr kumimoji="1" lang="ja-JP" altLang="en-US" dirty="0"/>
        </a:p>
      </dgm:t>
    </dgm:pt>
    <dgm:pt modelId="{D0255787-766B-40CC-A38E-49C2DEE5B53B}" type="parTrans" cxnId="{9470CF50-7BA3-4180-95ED-02B4711F1E46}">
      <dgm:prSet/>
      <dgm:spPr/>
      <dgm:t>
        <a:bodyPr/>
        <a:lstStyle/>
        <a:p>
          <a:endParaRPr kumimoji="1" lang="ja-JP" altLang="en-US"/>
        </a:p>
      </dgm:t>
    </dgm:pt>
    <dgm:pt modelId="{0132E6B4-9C35-4FEA-AD43-FDAA83E19D15}" type="sibTrans" cxnId="{9470CF50-7BA3-4180-95ED-02B4711F1E46}">
      <dgm:prSet/>
      <dgm:spPr/>
      <dgm:t>
        <a:bodyPr/>
        <a:lstStyle/>
        <a:p>
          <a:endParaRPr kumimoji="1" lang="ja-JP" altLang="en-US"/>
        </a:p>
      </dgm:t>
    </dgm:pt>
    <dgm:pt modelId="{DC08894D-3FB7-40F1-8A23-68C13FFB9E6D}">
      <dgm:prSet phldrT="[テキスト]"/>
      <dgm:spPr/>
      <dgm:t>
        <a:bodyPr/>
        <a:lstStyle/>
        <a:p>
          <a:endParaRPr kumimoji="1" lang="ja-JP" altLang="en-US" dirty="0"/>
        </a:p>
      </dgm:t>
    </dgm:pt>
    <dgm:pt modelId="{86D67DC9-ACFF-42AB-ABBA-29349C5438DD}" type="parTrans" cxnId="{554D04DA-C12A-4819-A3DA-02947917858A}">
      <dgm:prSet/>
      <dgm:spPr/>
      <dgm:t>
        <a:bodyPr/>
        <a:lstStyle/>
        <a:p>
          <a:endParaRPr kumimoji="1" lang="ja-JP" altLang="en-US"/>
        </a:p>
      </dgm:t>
    </dgm:pt>
    <dgm:pt modelId="{0D5DA5F4-A3B9-42B2-B22F-485E28665339}" type="sibTrans" cxnId="{554D04DA-C12A-4819-A3DA-02947917858A}">
      <dgm:prSet/>
      <dgm:spPr/>
      <dgm:t>
        <a:bodyPr/>
        <a:lstStyle/>
        <a:p>
          <a:endParaRPr kumimoji="1" lang="ja-JP" altLang="en-US"/>
        </a:p>
      </dgm:t>
    </dgm:pt>
    <dgm:pt modelId="{711E2F7A-3796-4347-9958-121222528DFF}" type="pres">
      <dgm:prSet presAssocID="{08645C57-FEDE-4DFB-B29D-2E4317D7C1DA}" presName="outerComposite" presStyleCnt="0">
        <dgm:presLayoutVars>
          <dgm:chMax val="5"/>
          <dgm:dir/>
          <dgm:resizeHandles val="exact"/>
        </dgm:presLayoutVars>
      </dgm:prSet>
      <dgm:spPr/>
    </dgm:pt>
    <dgm:pt modelId="{D6BBA7B6-B5E3-49C8-BF63-D17B4C051544}" type="pres">
      <dgm:prSet presAssocID="{08645C57-FEDE-4DFB-B29D-2E4317D7C1DA}" presName="dummyMaxCanvas" presStyleCnt="0">
        <dgm:presLayoutVars/>
      </dgm:prSet>
      <dgm:spPr/>
    </dgm:pt>
    <dgm:pt modelId="{813FCF5F-D557-46FC-AFB9-C8E8A5D973DC}" type="pres">
      <dgm:prSet presAssocID="{08645C57-FEDE-4DFB-B29D-2E4317D7C1DA}" presName="FiveNodes_1" presStyleLbl="node1" presStyleIdx="0" presStyleCnt="5" custScaleY="98704" custLinFactNeighborX="-1130" custLinFactNeighborY="5888">
        <dgm:presLayoutVars>
          <dgm:bulletEnabled val="1"/>
        </dgm:presLayoutVars>
      </dgm:prSet>
      <dgm:spPr/>
    </dgm:pt>
    <dgm:pt modelId="{1B6E25AF-0F5D-4123-8A2E-773BE7905E4A}" type="pres">
      <dgm:prSet presAssocID="{08645C57-FEDE-4DFB-B29D-2E4317D7C1DA}" presName="FiveNodes_2" presStyleLbl="node1" presStyleIdx="1" presStyleCnt="5" custScaleX="100184" custLinFactNeighborX="997" custLinFactNeighborY="3758">
        <dgm:presLayoutVars>
          <dgm:bulletEnabled val="1"/>
        </dgm:presLayoutVars>
      </dgm:prSet>
      <dgm:spPr/>
    </dgm:pt>
    <dgm:pt modelId="{1B4A5342-7789-4888-864F-D0965FCDC310}" type="pres">
      <dgm:prSet presAssocID="{08645C57-FEDE-4DFB-B29D-2E4317D7C1DA}" presName="FiveNodes_3" presStyleLbl="node1" presStyleIdx="2" presStyleCnt="5">
        <dgm:presLayoutVars>
          <dgm:bulletEnabled val="1"/>
        </dgm:presLayoutVars>
      </dgm:prSet>
      <dgm:spPr/>
    </dgm:pt>
    <dgm:pt modelId="{0D7DA8EC-CB4C-404B-999D-D7573C78407C}" type="pres">
      <dgm:prSet presAssocID="{08645C57-FEDE-4DFB-B29D-2E4317D7C1DA}" presName="FiveNodes_4" presStyleLbl="node1" presStyleIdx="3" presStyleCnt="5">
        <dgm:presLayoutVars>
          <dgm:bulletEnabled val="1"/>
        </dgm:presLayoutVars>
      </dgm:prSet>
      <dgm:spPr/>
    </dgm:pt>
    <dgm:pt modelId="{808128DA-73CA-411B-B536-143690D38CB1}" type="pres">
      <dgm:prSet presAssocID="{08645C57-FEDE-4DFB-B29D-2E4317D7C1DA}" presName="FiveNodes_5" presStyleLbl="node1" presStyleIdx="4" presStyleCnt="5">
        <dgm:presLayoutVars>
          <dgm:bulletEnabled val="1"/>
        </dgm:presLayoutVars>
      </dgm:prSet>
      <dgm:spPr/>
    </dgm:pt>
    <dgm:pt modelId="{44019538-8847-4267-8DCF-B173B2D08067}" type="pres">
      <dgm:prSet presAssocID="{08645C57-FEDE-4DFB-B29D-2E4317D7C1DA}" presName="FiveConn_1-2" presStyleLbl="fgAccFollowNode1" presStyleIdx="0" presStyleCnt="4">
        <dgm:presLayoutVars>
          <dgm:bulletEnabled val="1"/>
        </dgm:presLayoutVars>
      </dgm:prSet>
      <dgm:spPr/>
    </dgm:pt>
    <dgm:pt modelId="{F1DDAFA1-15C6-4DC5-BA48-B5E9BC841683}" type="pres">
      <dgm:prSet presAssocID="{08645C57-FEDE-4DFB-B29D-2E4317D7C1DA}" presName="FiveConn_2-3" presStyleLbl="fgAccFollowNode1" presStyleIdx="1" presStyleCnt="4">
        <dgm:presLayoutVars>
          <dgm:bulletEnabled val="1"/>
        </dgm:presLayoutVars>
      </dgm:prSet>
      <dgm:spPr/>
    </dgm:pt>
    <dgm:pt modelId="{4347E6DD-D8C5-4F04-B56C-F4313F5C1E16}" type="pres">
      <dgm:prSet presAssocID="{08645C57-FEDE-4DFB-B29D-2E4317D7C1DA}" presName="FiveConn_3-4" presStyleLbl="fgAccFollowNode1" presStyleIdx="2" presStyleCnt="4">
        <dgm:presLayoutVars>
          <dgm:bulletEnabled val="1"/>
        </dgm:presLayoutVars>
      </dgm:prSet>
      <dgm:spPr/>
    </dgm:pt>
    <dgm:pt modelId="{C58DED4E-8CBB-40DB-B33C-B36622704B47}" type="pres">
      <dgm:prSet presAssocID="{08645C57-FEDE-4DFB-B29D-2E4317D7C1DA}" presName="FiveConn_4-5" presStyleLbl="fgAccFollowNode1" presStyleIdx="3" presStyleCnt="4">
        <dgm:presLayoutVars>
          <dgm:bulletEnabled val="1"/>
        </dgm:presLayoutVars>
      </dgm:prSet>
      <dgm:spPr/>
    </dgm:pt>
    <dgm:pt modelId="{4C89C9A4-C4CD-4356-A8BE-329101BE4707}" type="pres">
      <dgm:prSet presAssocID="{08645C57-FEDE-4DFB-B29D-2E4317D7C1DA}" presName="FiveNodes_1_text" presStyleLbl="node1" presStyleIdx="4" presStyleCnt="5">
        <dgm:presLayoutVars>
          <dgm:bulletEnabled val="1"/>
        </dgm:presLayoutVars>
      </dgm:prSet>
      <dgm:spPr/>
    </dgm:pt>
    <dgm:pt modelId="{0C666F67-3508-4D2A-9CBC-82871CBB7946}" type="pres">
      <dgm:prSet presAssocID="{08645C57-FEDE-4DFB-B29D-2E4317D7C1DA}" presName="FiveNodes_2_text" presStyleLbl="node1" presStyleIdx="4" presStyleCnt="5">
        <dgm:presLayoutVars>
          <dgm:bulletEnabled val="1"/>
        </dgm:presLayoutVars>
      </dgm:prSet>
      <dgm:spPr/>
    </dgm:pt>
    <dgm:pt modelId="{AEE9394E-1524-461F-ABC6-4EB2634408D5}" type="pres">
      <dgm:prSet presAssocID="{08645C57-FEDE-4DFB-B29D-2E4317D7C1DA}" presName="FiveNodes_3_text" presStyleLbl="node1" presStyleIdx="4" presStyleCnt="5">
        <dgm:presLayoutVars>
          <dgm:bulletEnabled val="1"/>
        </dgm:presLayoutVars>
      </dgm:prSet>
      <dgm:spPr/>
    </dgm:pt>
    <dgm:pt modelId="{CB1B18E5-4DB4-4372-925E-A354A76AAEEE}" type="pres">
      <dgm:prSet presAssocID="{08645C57-FEDE-4DFB-B29D-2E4317D7C1DA}" presName="FiveNodes_4_text" presStyleLbl="node1" presStyleIdx="4" presStyleCnt="5">
        <dgm:presLayoutVars>
          <dgm:bulletEnabled val="1"/>
        </dgm:presLayoutVars>
      </dgm:prSet>
      <dgm:spPr/>
    </dgm:pt>
    <dgm:pt modelId="{BA5F5E23-466D-4413-A920-F82326E72230}" type="pres">
      <dgm:prSet presAssocID="{08645C57-FEDE-4DFB-B29D-2E4317D7C1DA}" presName="FiveNodes_5_text" presStyleLbl="node1" presStyleIdx="4" presStyleCnt="5">
        <dgm:presLayoutVars>
          <dgm:bulletEnabled val="1"/>
        </dgm:presLayoutVars>
      </dgm:prSet>
      <dgm:spPr/>
    </dgm:pt>
  </dgm:ptLst>
  <dgm:cxnLst>
    <dgm:cxn modelId="{A284380B-50FE-4A64-B0C2-04EA43DF39BC}" srcId="{08645C57-FEDE-4DFB-B29D-2E4317D7C1DA}" destId="{129DA7DE-E44C-47FE-9E89-377FCCB6F1B5}" srcOrd="1" destOrd="0" parTransId="{37283B5E-99AB-4A57-B909-5F3F6333DC65}" sibTransId="{A4BF9E1D-0AC9-4CFF-8900-0214BCB2DE0B}"/>
    <dgm:cxn modelId="{55C40E12-74A5-460E-A4BE-DF242A45D970}" type="presOf" srcId="{9AD733DB-CCAA-4A52-9503-300ECD5C4DA6}" destId="{CB1B18E5-4DB4-4372-925E-A354A76AAEEE}" srcOrd="1" destOrd="0" presId="urn:microsoft.com/office/officeart/2005/8/layout/vProcess5"/>
    <dgm:cxn modelId="{AA74AB16-A383-4F51-BF60-C96E3AB4C405}" type="presOf" srcId="{AFEF4594-66C3-4EA2-AE28-0B145A54DEFF}" destId="{1B4A5342-7789-4888-864F-D0965FCDC310}" srcOrd="0" destOrd="0" presId="urn:microsoft.com/office/officeart/2005/8/layout/vProcess5"/>
    <dgm:cxn modelId="{C82E961A-16BA-42C6-9C4A-EB5CF6563005}" type="presOf" srcId="{129DA7DE-E44C-47FE-9E89-377FCCB6F1B5}" destId="{0C666F67-3508-4D2A-9CBC-82871CBB7946}" srcOrd="1" destOrd="0" presId="urn:microsoft.com/office/officeart/2005/8/layout/vProcess5"/>
    <dgm:cxn modelId="{0449561C-808E-4E83-A3D5-3D49A3D3BFAB}" type="presOf" srcId="{A4BF9E1D-0AC9-4CFF-8900-0214BCB2DE0B}" destId="{F1DDAFA1-15C6-4DC5-BA48-B5E9BC841683}" srcOrd="0" destOrd="0" presId="urn:microsoft.com/office/officeart/2005/8/layout/vProcess5"/>
    <dgm:cxn modelId="{50D5591E-6ACF-4AE4-A698-FDEED15DB5D2}" type="presOf" srcId="{19B76147-917D-48F7-8882-9AA46EE97BFE}" destId="{4C89C9A4-C4CD-4356-A8BE-329101BE4707}" srcOrd="1" destOrd="0" presId="urn:microsoft.com/office/officeart/2005/8/layout/vProcess5"/>
    <dgm:cxn modelId="{606E5228-D5D7-48C6-837F-F2CFE5817160}" type="presOf" srcId="{B2A993E1-EBB1-4E46-BC6C-3A4AD29929F6}" destId="{44019538-8847-4267-8DCF-B173B2D08067}" srcOrd="0" destOrd="0" presId="urn:microsoft.com/office/officeart/2005/8/layout/vProcess5"/>
    <dgm:cxn modelId="{B3ABE328-110F-4A77-8684-1D2B7A86EE3E}" srcId="{08645C57-FEDE-4DFB-B29D-2E4317D7C1DA}" destId="{19B76147-917D-48F7-8882-9AA46EE97BFE}" srcOrd="0" destOrd="0" parTransId="{88C0F251-3F98-4554-BFB3-949F575F8324}" sibTransId="{B2A993E1-EBB1-4E46-BC6C-3A4AD29929F6}"/>
    <dgm:cxn modelId="{28E10D2C-CE16-45CB-B069-D21AC65CC8A1}" type="presOf" srcId="{8817C522-5E9E-4159-8EC9-8272C246E085}" destId="{808128DA-73CA-411B-B536-143690D38CB1}" srcOrd="0" destOrd="0" presId="urn:microsoft.com/office/officeart/2005/8/layout/vProcess5"/>
    <dgm:cxn modelId="{FDC82C64-C7CD-4CDC-8CBB-AB8251EAB49F}" type="presOf" srcId="{AFEF4594-66C3-4EA2-AE28-0B145A54DEFF}" destId="{AEE9394E-1524-461F-ABC6-4EB2634408D5}" srcOrd="1" destOrd="0" presId="urn:microsoft.com/office/officeart/2005/8/layout/vProcess5"/>
    <dgm:cxn modelId="{419C0147-455D-458D-960C-0DEBCBA26D66}" type="presOf" srcId="{19B76147-917D-48F7-8882-9AA46EE97BFE}" destId="{813FCF5F-D557-46FC-AFB9-C8E8A5D973DC}" srcOrd="0" destOrd="0" presId="urn:microsoft.com/office/officeart/2005/8/layout/vProcess5"/>
    <dgm:cxn modelId="{E1E8C269-64C2-481E-BE81-788A80044C71}" srcId="{08645C57-FEDE-4DFB-B29D-2E4317D7C1DA}" destId="{AFEF4594-66C3-4EA2-AE28-0B145A54DEFF}" srcOrd="2" destOrd="0" parTransId="{C1A870C6-E004-46DF-918D-71B78FADBA24}" sibTransId="{ADA2F43E-70EE-482E-B167-B21B25339008}"/>
    <dgm:cxn modelId="{8122444B-D08A-48B2-9251-B17C9FCCDCC8}" srcId="{08645C57-FEDE-4DFB-B29D-2E4317D7C1DA}" destId="{98A1BA30-C78F-400D-A1DD-3F5B89EE6BC0}" srcOrd="5" destOrd="0" parTransId="{59C636EF-519B-487D-984F-73A5AB28BC82}" sibTransId="{B102FEB4-5B7F-4EF1-8A3C-08DF923FA327}"/>
    <dgm:cxn modelId="{DAFB244D-0D9B-4E10-BA0F-B4849901025F}" type="presOf" srcId="{8817C522-5E9E-4159-8EC9-8272C246E085}" destId="{BA5F5E23-466D-4413-A920-F82326E72230}" srcOrd="1" destOrd="0" presId="urn:microsoft.com/office/officeart/2005/8/layout/vProcess5"/>
    <dgm:cxn modelId="{9470CF50-7BA3-4180-95ED-02B4711F1E46}" srcId="{08645C57-FEDE-4DFB-B29D-2E4317D7C1DA}" destId="{3742EA89-2F3D-482E-8BF9-D109E366E1E3}" srcOrd="7" destOrd="0" parTransId="{D0255787-766B-40CC-A38E-49C2DEE5B53B}" sibTransId="{0132E6B4-9C35-4FEA-AD43-FDAA83E19D15}"/>
    <dgm:cxn modelId="{2D42C852-EFD3-4987-9604-75DB404D8A46}" type="presOf" srcId="{ADA2F43E-70EE-482E-B167-B21B25339008}" destId="{4347E6DD-D8C5-4F04-B56C-F4313F5C1E16}" srcOrd="0" destOrd="0" presId="urn:microsoft.com/office/officeart/2005/8/layout/vProcess5"/>
    <dgm:cxn modelId="{9AC2337C-4C53-44AD-9EB9-642AC792CC3D}" type="presOf" srcId="{9AD733DB-CCAA-4A52-9503-300ECD5C4DA6}" destId="{0D7DA8EC-CB4C-404B-999D-D7573C78407C}" srcOrd="0" destOrd="0" presId="urn:microsoft.com/office/officeart/2005/8/layout/vProcess5"/>
    <dgm:cxn modelId="{31C98B84-6805-4B2C-B696-5805DAABE34F}" srcId="{08645C57-FEDE-4DFB-B29D-2E4317D7C1DA}" destId="{9AD733DB-CCAA-4A52-9503-300ECD5C4DA6}" srcOrd="3" destOrd="0" parTransId="{5E57B582-A28E-447B-BD25-0ACFAE6C8B3B}" sibTransId="{A9A9C5C7-C013-453B-9261-91DD443EA6FB}"/>
    <dgm:cxn modelId="{DAAFE392-A30E-42B7-ABD6-89C978B821C6}" srcId="{08645C57-FEDE-4DFB-B29D-2E4317D7C1DA}" destId="{B992A1C0-CC13-429C-895A-105EAD462A8F}" srcOrd="10" destOrd="0" parTransId="{04D78B77-84B8-4CF0-9457-223BB20B9B9B}" sibTransId="{AD533CB1-D5CC-4FC8-912B-F295003C18BD}"/>
    <dgm:cxn modelId="{49727AA4-C943-461C-9E5D-09080FE6AF91}" type="presOf" srcId="{A9A9C5C7-C013-453B-9261-91DD443EA6FB}" destId="{C58DED4E-8CBB-40DB-B33C-B36622704B47}" srcOrd="0" destOrd="0" presId="urn:microsoft.com/office/officeart/2005/8/layout/vProcess5"/>
    <dgm:cxn modelId="{ED8D93AE-D4BF-46C2-AB8D-0326FBF44ADD}" srcId="{08645C57-FEDE-4DFB-B29D-2E4317D7C1DA}" destId="{38B6A671-48CE-4711-B656-491A034DCAAF}" srcOrd="6" destOrd="0" parTransId="{033C3964-B53F-4229-B41C-279F25A05A6D}" sibTransId="{7137C3C4-3E54-4DAF-AF42-3E930A57642E}"/>
    <dgm:cxn modelId="{2B09D9B7-6796-4054-A481-E60B341484D6}" srcId="{08645C57-FEDE-4DFB-B29D-2E4317D7C1DA}" destId="{5F90A5C4-3B3D-4FF7-871E-77F4B7CE8E51}" srcOrd="9" destOrd="0" parTransId="{2F5CA8D4-0B1C-49E8-89A2-57D2F44D7E56}" sibTransId="{E161AA30-B61B-44DA-8F77-7E17B92B95D9}"/>
    <dgm:cxn modelId="{554D04DA-C12A-4819-A3DA-02947917858A}" srcId="{08645C57-FEDE-4DFB-B29D-2E4317D7C1DA}" destId="{DC08894D-3FB7-40F1-8A23-68C13FFB9E6D}" srcOrd="8" destOrd="0" parTransId="{86D67DC9-ACFF-42AB-ABBA-29349C5438DD}" sibTransId="{0D5DA5F4-A3B9-42B2-B22F-485E28665339}"/>
    <dgm:cxn modelId="{E2E060DD-D195-4794-8DA5-0685A958E89F}" srcId="{08645C57-FEDE-4DFB-B29D-2E4317D7C1DA}" destId="{8817C522-5E9E-4159-8EC9-8272C246E085}" srcOrd="4" destOrd="0" parTransId="{827B9608-AE92-4C54-99DB-80B0B7FC7C6B}" sibTransId="{BE0E8A97-E44E-4921-BA38-FFA59C3AA608}"/>
    <dgm:cxn modelId="{CF3487F4-663D-4F21-A574-DDE171B772A6}" type="presOf" srcId="{08645C57-FEDE-4DFB-B29D-2E4317D7C1DA}" destId="{711E2F7A-3796-4347-9958-121222528DFF}" srcOrd="0" destOrd="0" presId="urn:microsoft.com/office/officeart/2005/8/layout/vProcess5"/>
    <dgm:cxn modelId="{102A17F8-9494-4134-A8F1-C2E34C187211}" type="presOf" srcId="{129DA7DE-E44C-47FE-9E89-377FCCB6F1B5}" destId="{1B6E25AF-0F5D-4123-8A2E-773BE7905E4A}" srcOrd="0" destOrd="0" presId="urn:microsoft.com/office/officeart/2005/8/layout/vProcess5"/>
    <dgm:cxn modelId="{71539C84-DF88-43E4-A9B0-E1DE643D1329}" type="presParOf" srcId="{711E2F7A-3796-4347-9958-121222528DFF}" destId="{D6BBA7B6-B5E3-49C8-BF63-D17B4C051544}" srcOrd="0" destOrd="0" presId="urn:microsoft.com/office/officeart/2005/8/layout/vProcess5"/>
    <dgm:cxn modelId="{BDB86173-F308-487F-A293-4E7A91E257A7}" type="presParOf" srcId="{711E2F7A-3796-4347-9958-121222528DFF}" destId="{813FCF5F-D557-46FC-AFB9-C8E8A5D973DC}" srcOrd="1" destOrd="0" presId="urn:microsoft.com/office/officeart/2005/8/layout/vProcess5"/>
    <dgm:cxn modelId="{D065CD0F-E470-4701-A3F3-C03CE86FF9A1}" type="presParOf" srcId="{711E2F7A-3796-4347-9958-121222528DFF}" destId="{1B6E25AF-0F5D-4123-8A2E-773BE7905E4A}" srcOrd="2" destOrd="0" presId="urn:microsoft.com/office/officeart/2005/8/layout/vProcess5"/>
    <dgm:cxn modelId="{F4946AC2-B9B0-41EA-83B6-CD6E4395999D}" type="presParOf" srcId="{711E2F7A-3796-4347-9958-121222528DFF}" destId="{1B4A5342-7789-4888-864F-D0965FCDC310}" srcOrd="3" destOrd="0" presId="urn:microsoft.com/office/officeart/2005/8/layout/vProcess5"/>
    <dgm:cxn modelId="{FB1755D7-73A2-455C-84C7-F087D2A8B5EE}" type="presParOf" srcId="{711E2F7A-3796-4347-9958-121222528DFF}" destId="{0D7DA8EC-CB4C-404B-999D-D7573C78407C}" srcOrd="4" destOrd="0" presId="urn:microsoft.com/office/officeart/2005/8/layout/vProcess5"/>
    <dgm:cxn modelId="{55CB802A-6A5D-4C26-80E2-34D2AB753752}" type="presParOf" srcId="{711E2F7A-3796-4347-9958-121222528DFF}" destId="{808128DA-73CA-411B-B536-143690D38CB1}" srcOrd="5" destOrd="0" presId="urn:microsoft.com/office/officeart/2005/8/layout/vProcess5"/>
    <dgm:cxn modelId="{8A1BDEF2-6B7D-4DF7-BD90-F969F7006C19}" type="presParOf" srcId="{711E2F7A-3796-4347-9958-121222528DFF}" destId="{44019538-8847-4267-8DCF-B173B2D08067}" srcOrd="6" destOrd="0" presId="urn:microsoft.com/office/officeart/2005/8/layout/vProcess5"/>
    <dgm:cxn modelId="{E0B6F788-0BD4-4365-BD18-0D0F66F6A51B}" type="presParOf" srcId="{711E2F7A-3796-4347-9958-121222528DFF}" destId="{F1DDAFA1-15C6-4DC5-BA48-B5E9BC841683}" srcOrd="7" destOrd="0" presId="urn:microsoft.com/office/officeart/2005/8/layout/vProcess5"/>
    <dgm:cxn modelId="{D253C05F-8766-4B5E-8A9D-C69D00E2E256}" type="presParOf" srcId="{711E2F7A-3796-4347-9958-121222528DFF}" destId="{4347E6DD-D8C5-4F04-B56C-F4313F5C1E16}" srcOrd="8" destOrd="0" presId="urn:microsoft.com/office/officeart/2005/8/layout/vProcess5"/>
    <dgm:cxn modelId="{F286EEFD-D5DC-4008-BA9B-A8D6FDF1B6AE}" type="presParOf" srcId="{711E2F7A-3796-4347-9958-121222528DFF}" destId="{C58DED4E-8CBB-40DB-B33C-B36622704B47}" srcOrd="9" destOrd="0" presId="urn:microsoft.com/office/officeart/2005/8/layout/vProcess5"/>
    <dgm:cxn modelId="{8471A4B9-5453-4AEB-8211-B437158ED8AB}" type="presParOf" srcId="{711E2F7A-3796-4347-9958-121222528DFF}" destId="{4C89C9A4-C4CD-4356-A8BE-329101BE4707}" srcOrd="10" destOrd="0" presId="urn:microsoft.com/office/officeart/2005/8/layout/vProcess5"/>
    <dgm:cxn modelId="{9F03E067-E18D-4FDC-AC09-71A8E9B9B78F}" type="presParOf" srcId="{711E2F7A-3796-4347-9958-121222528DFF}" destId="{0C666F67-3508-4D2A-9CBC-82871CBB7946}" srcOrd="11" destOrd="0" presId="urn:microsoft.com/office/officeart/2005/8/layout/vProcess5"/>
    <dgm:cxn modelId="{7841E3C2-3E52-4C91-9D22-215D1EDAEB25}" type="presParOf" srcId="{711E2F7A-3796-4347-9958-121222528DFF}" destId="{AEE9394E-1524-461F-ABC6-4EB2634408D5}" srcOrd="12" destOrd="0" presId="urn:microsoft.com/office/officeart/2005/8/layout/vProcess5"/>
    <dgm:cxn modelId="{27CAF895-787D-42CD-8F34-99E8A9BD479D}" type="presParOf" srcId="{711E2F7A-3796-4347-9958-121222528DFF}" destId="{CB1B18E5-4DB4-4372-925E-A354A76AAEEE}" srcOrd="13" destOrd="0" presId="urn:microsoft.com/office/officeart/2005/8/layout/vProcess5"/>
    <dgm:cxn modelId="{8FA9DBE8-9FBB-4567-836B-6C3A5528C298}" type="presParOf" srcId="{711E2F7A-3796-4347-9958-121222528DFF}" destId="{BA5F5E23-466D-4413-A920-F82326E72230}" srcOrd="14"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32BA3C-4F54-4A68-9527-0DBBA8AE6CB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kumimoji="1" lang="ja-JP" altLang="en-US"/>
        </a:p>
      </dgm:t>
    </dgm:pt>
    <dgm:pt modelId="{A118AD48-4DC2-42BC-B11A-7C2C0C7F77A4}">
      <dgm:prSet phldrT="[テキスト]" phldr="1"/>
      <dgm:spPr/>
      <dgm:t>
        <a:bodyPr/>
        <a:lstStyle/>
        <a:p>
          <a:endParaRPr kumimoji="1" lang="ja-JP" altLang="en-US"/>
        </a:p>
      </dgm:t>
    </dgm:pt>
    <dgm:pt modelId="{E8020CDA-8260-4015-8920-0FE5FF3C576D}" type="parTrans" cxnId="{49EFDA47-D888-48DD-8C70-17961C4523DE}">
      <dgm:prSet/>
      <dgm:spPr/>
      <dgm:t>
        <a:bodyPr/>
        <a:lstStyle/>
        <a:p>
          <a:endParaRPr kumimoji="1" lang="ja-JP" altLang="en-US"/>
        </a:p>
      </dgm:t>
    </dgm:pt>
    <dgm:pt modelId="{7C3E22A9-5CF9-4856-9432-D670C426F9B6}" type="sibTrans" cxnId="{49EFDA47-D888-48DD-8C70-17961C4523DE}">
      <dgm:prSet/>
      <dgm:spPr/>
      <dgm:t>
        <a:bodyPr/>
        <a:lstStyle/>
        <a:p>
          <a:endParaRPr kumimoji="1" lang="ja-JP" altLang="en-US"/>
        </a:p>
      </dgm:t>
    </dgm:pt>
    <dgm:pt modelId="{4F0E809B-D3DF-4A75-BFA3-6771299F3B02}">
      <dgm:prSet phldrT="[テキスト]" phldr="1"/>
      <dgm:spPr/>
      <dgm:t>
        <a:bodyPr/>
        <a:lstStyle/>
        <a:p>
          <a:endParaRPr kumimoji="1" lang="ja-JP" altLang="en-US" dirty="0"/>
        </a:p>
      </dgm:t>
    </dgm:pt>
    <dgm:pt modelId="{86BAE81A-0C36-42B3-8061-2700B97FDDFF}" type="parTrans" cxnId="{158CE857-355C-4D43-911F-0E7E0343EFB7}">
      <dgm:prSet/>
      <dgm:spPr/>
      <dgm:t>
        <a:bodyPr/>
        <a:lstStyle/>
        <a:p>
          <a:endParaRPr kumimoji="1" lang="ja-JP" altLang="en-US"/>
        </a:p>
      </dgm:t>
    </dgm:pt>
    <dgm:pt modelId="{78791C4F-03B2-45D5-90B5-FC77C892E55F}" type="sibTrans" cxnId="{158CE857-355C-4D43-911F-0E7E0343EFB7}">
      <dgm:prSet/>
      <dgm:spPr/>
      <dgm:t>
        <a:bodyPr/>
        <a:lstStyle/>
        <a:p>
          <a:endParaRPr kumimoji="1" lang="ja-JP" altLang="en-US"/>
        </a:p>
      </dgm:t>
    </dgm:pt>
    <dgm:pt modelId="{270330AF-780E-425D-9473-92451D7B66C0}">
      <dgm:prSet phldrT="[テキスト]" custT="1"/>
      <dgm:spPr/>
      <dgm:t>
        <a:bodyPr/>
        <a:lstStyle/>
        <a:p>
          <a:r>
            <a:rPr kumimoji="1" lang="en-US" altLang="ja-JP" sz="2000" dirty="0"/>
            <a:t>PM 3 : 00</a:t>
          </a:r>
          <a:r>
            <a:rPr kumimoji="1" lang="ja-JP" altLang="en-US" sz="2000" dirty="0"/>
            <a:t>　おやつ</a:t>
          </a:r>
        </a:p>
      </dgm:t>
    </dgm:pt>
    <dgm:pt modelId="{0B364984-DF24-4B64-857B-33BA34F4F609}" type="parTrans" cxnId="{9F43BE19-27D5-4B64-A680-96D5286F0981}">
      <dgm:prSet/>
      <dgm:spPr/>
      <dgm:t>
        <a:bodyPr/>
        <a:lstStyle/>
        <a:p>
          <a:endParaRPr kumimoji="1" lang="ja-JP" altLang="en-US"/>
        </a:p>
      </dgm:t>
    </dgm:pt>
    <dgm:pt modelId="{9C641EAC-518B-4CF5-BC1F-C33D6AA51F7D}" type="sibTrans" cxnId="{9F43BE19-27D5-4B64-A680-96D5286F0981}">
      <dgm:prSet/>
      <dgm:spPr/>
      <dgm:t>
        <a:bodyPr/>
        <a:lstStyle/>
        <a:p>
          <a:endParaRPr kumimoji="1" lang="ja-JP" altLang="en-US"/>
        </a:p>
      </dgm:t>
    </dgm:pt>
    <dgm:pt modelId="{20C32B6D-7B5F-4B3D-AD30-A26E30BA9AD2}">
      <dgm:prSet phldrT="[テキスト]" custT="1"/>
      <dgm:spPr/>
      <dgm:t>
        <a:bodyPr/>
        <a:lstStyle/>
        <a:p>
          <a:r>
            <a:rPr kumimoji="1" lang="en-US" altLang="ja-JP" sz="2000" dirty="0"/>
            <a:t>PM 5</a:t>
          </a:r>
          <a:r>
            <a:rPr kumimoji="1" lang="ja-JP" altLang="en-US" sz="2000" dirty="0"/>
            <a:t>：</a:t>
          </a:r>
          <a:r>
            <a:rPr kumimoji="1" lang="en-US" altLang="ja-JP" sz="2000" dirty="0"/>
            <a:t>45</a:t>
          </a:r>
          <a:r>
            <a:rPr kumimoji="1" lang="ja-JP" altLang="en-US" sz="2000" dirty="0"/>
            <a:t>　夕食</a:t>
          </a:r>
        </a:p>
      </dgm:t>
    </dgm:pt>
    <dgm:pt modelId="{36CFE121-E504-4506-89A1-2B0455249B81}" type="parTrans" cxnId="{1A5EE886-8CAF-4957-802C-03B3B3D84219}">
      <dgm:prSet/>
      <dgm:spPr/>
      <dgm:t>
        <a:bodyPr/>
        <a:lstStyle/>
        <a:p>
          <a:endParaRPr kumimoji="1" lang="ja-JP" altLang="en-US"/>
        </a:p>
      </dgm:t>
    </dgm:pt>
    <dgm:pt modelId="{D69B9E42-2B2F-4D60-89A4-7EB41399D507}" type="sibTrans" cxnId="{1A5EE886-8CAF-4957-802C-03B3B3D84219}">
      <dgm:prSet/>
      <dgm:spPr/>
      <dgm:t>
        <a:bodyPr/>
        <a:lstStyle/>
        <a:p>
          <a:endParaRPr kumimoji="1" lang="ja-JP" altLang="en-US"/>
        </a:p>
      </dgm:t>
    </dgm:pt>
    <dgm:pt modelId="{660AB228-C2F3-47A2-82F2-ED6F5F6C79FD}">
      <dgm:prSet phldrT="[テキスト]" custT="1"/>
      <dgm:spPr/>
      <dgm:t>
        <a:bodyPr/>
        <a:lstStyle/>
        <a:p>
          <a:r>
            <a:rPr kumimoji="1" lang="en-US" altLang="ja-JP" sz="2000" dirty="0"/>
            <a:t>PM 7: 00</a:t>
          </a:r>
          <a:r>
            <a:rPr kumimoji="1" lang="ja-JP" altLang="en-US" sz="2000" dirty="0"/>
            <a:t>　ナイトケア</a:t>
          </a:r>
        </a:p>
      </dgm:t>
    </dgm:pt>
    <dgm:pt modelId="{15035B26-58E3-4953-B65F-B029A4BFF002}" type="parTrans" cxnId="{3FB84C24-1444-49D3-BBC2-414F4C9B7019}">
      <dgm:prSet/>
      <dgm:spPr/>
      <dgm:t>
        <a:bodyPr/>
        <a:lstStyle/>
        <a:p>
          <a:endParaRPr kumimoji="1" lang="ja-JP" altLang="en-US"/>
        </a:p>
      </dgm:t>
    </dgm:pt>
    <dgm:pt modelId="{A5A61933-057A-4605-B9A7-3F133257D346}" type="sibTrans" cxnId="{3FB84C24-1444-49D3-BBC2-414F4C9B7019}">
      <dgm:prSet/>
      <dgm:spPr/>
      <dgm:t>
        <a:bodyPr/>
        <a:lstStyle/>
        <a:p>
          <a:endParaRPr kumimoji="1" lang="ja-JP" altLang="en-US"/>
        </a:p>
      </dgm:t>
    </dgm:pt>
    <dgm:pt modelId="{D57F2D3F-E192-4BA6-85CA-8947E3575001}">
      <dgm:prSet phldrT="[テキスト]" custT="1"/>
      <dgm:spPr/>
      <dgm:t>
        <a:bodyPr/>
        <a:lstStyle/>
        <a:p>
          <a:r>
            <a:rPr kumimoji="1" lang="en-US" altLang="ja-JP" sz="2000" dirty="0"/>
            <a:t>PM 9</a:t>
          </a:r>
          <a:r>
            <a:rPr kumimoji="1" lang="ja-JP" altLang="en-US" sz="2000" dirty="0"/>
            <a:t>：</a:t>
          </a:r>
          <a:r>
            <a:rPr kumimoji="1" lang="en-US" altLang="ja-JP" sz="2000" dirty="0"/>
            <a:t>00</a:t>
          </a:r>
          <a:r>
            <a:rPr kumimoji="1" lang="ja-JP" altLang="en-US" sz="2000" dirty="0"/>
            <a:t>　就寝</a:t>
          </a:r>
        </a:p>
      </dgm:t>
    </dgm:pt>
    <dgm:pt modelId="{5F96F137-E86E-43B6-A40F-0FDF3CE4E58A}" type="parTrans" cxnId="{EEC7864B-4A87-4551-BDD7-E8EB4BAC1756}">
      <dgm:prSet/>
      <dgm:spPr/>
      <dgm:t>
        <a:bodyPr/>
        <a:lstStyle/>
        <a:p>
          <a:endParaRPr kumimoji="1" lang="ja-JP" altLang="en-US"/>
        </a:p>
      </dgm:t>
    </dgm:pt>
    <dgm:pt modelId="{E3F09663-68F1-4476-8F4D-38FB9E8E17FB}" type="sibTrans" cxnId="{EEC7864B-4A87-4551-BDD7-E8EB4BAC1756}">
      <dgm:prSet/>
      <dgm:spPr/>
      <dgm:t>
        <a:bodyPr/>
        <a:lstStyle/>
        <a:p>
          <a:endParaRPr kumimoji="1" lang="ja-JP" altLang="en-US"/>
        </a:p>
      </dgm:t>
    </dgm:pt>
    <dgm:pt modelId="{D3E15F5A-04F3-4925-9DDD-A578481AEFE3}">
      <dgm:prSet phldrT="[テキスト]" custT="1"/>
      <dgm:spPr/>
      <dgm:t>
        <a:bodyPr/>
        <a:lstStyle/>
        <a:p>
          <a:r>
            <a:rPr kumimoji="1" lang="en-US" altLang="ja-JP" sz="2000" dirty="0"/>
            <a:t>PM 2</a:t>
          </a:r>
          <a:r>
            <a:rPr kumimoji="1" lang="ja-JP" altLang="en-US" sz="2000" dirty="0"/>
            <a:t>：</a:t>
          </a:r>
          <a:r>
            <a:rPr kumimoji="1" lang="en-US" altLang="ja-JP" sz="2000" dirty="0"/>
            <a:t>00</a:t>
          </a:r>
          <a:r>
            <a:rPr kumimoji="1" lang="ja-JP" altLang="en-US" sz="2000" dirty="0"/>
            <a:t>　　　　　　　　　　　　　　　　レクリエーション　</a:t>
          </a:r>
        </a:p>
      </dgm:t>
    </dgm:pt>
    <dgm:pt modelId="{6A6B7A89-EEF4-4FFF-8E76-B2F9D4DB1238}" type="sibTrans" cxnId="{F99B49D3-0D70-480E-8412-2C05D0F77DA7}">
      <dgm:prSet/>
      <dgm:spPr/>
      <dgm:t>
        <a:bodyPr/>
        <a:lstStyle/>
        <a:p>
          <a:endParaRPr kumimoji="1" lang="ja-JP" altLang="en-US"/>
        </a:p>
      </dgm:t>
    </dgm:pt>
    <dgm:pt modelId="{DBFDCC93-0D9F-4D5F-952A-A18D03E16DC6}" type="parTrans" cxnId="{F99B49D3-0D70-480E-8412-2C05D0F77DA7}">
      <dgm:prSet/>
      <dgm:spPr/>
      <dgm:t>
        <a:bodyPr/>
        <a:lstStyle/>
        <a:p>
          <a:endParaRPr kumimoji="1" lang="ja-JP" altLang="en-US"/>
        </a:p>
      </dgm:t>
    </dgm:pt>
    <dgm:pt modelId="{F19258A1-A5BE-495F-B634-15199C4B435E}">
      <dgm:prSet custScaleX="110387" custLinFactNeighborX="-2190" custLinFactNeighborY="1207"/>
      <dgm:spPr/>
      <dgm:t>
        <a:bodyPr/>
        <a:lstStyle/>
        <a:p>
          <a:endParaRPr kumimoji="1" lang="ja-JP" altLang="en-US"/>
        </a:p>
      </dgm:t>
    </dgm:pt>
    <dgm:pt modelId="{067136BF-7B5C-41E5-B4E9-93B261959C40}" type="parTrans" cxnId="{F7A15E89-E5CA-4314-8488-F82EC6B7DF69}">
      <dgm:prSet/>
      <dgm:spPr/>
      <dgm:t>
        <a:bodyPr/>
        <a:lstStyle/>
        <a:p>
          <a:endParaRPr kumimoji="1" lang="ja-JP" altLang="en-US"/>
        </a:p>
      </dgm:t>
    </dgm:pt>
    <dgm:pt modelId="{25EF3902-7BC4-4436-9DC0-8622C4C225BB}" type="sibTrans" cxnId="{F7A15E89-E5CA-4314-8488-F82EC6B7DF69}">
      <dgm:prSet/>
      <dgm:spPr/>
      <dgm:t>
        <a:bodyPr/>
        <a:lstStyle/>
        <a:p>
          <a:endParaRPr kumimoji="1" lang="ja-JP" altLang="en-US"/>
        </a:p>
      </dgm:t>
    </dgm:pt>
    <dgm:pt modelId="{A61E9A7C-8FE4-40E5-84AB-599EC6E1FC1F}" type="pres">
      <dgm:prSet presAssocID="{9832BA3C-4F54-4A68-9527-0DBBA8AE6CBE}" presName="outerComposite" presStyleCnt="0">
        <dgm:presLayoutVars>
          <dgm:chMax val="5"/>
          <dgm:dir/>
          <dgm:resizeHandles val="exact"/>
        </dgm:presLayoutVars>
      </dgm:prSet>
      <dgm:spPr/>
    </dgm:pt>
    <dgm:pt modelId="{B0AC7599-F781-40A9-8C04-57A5699AAFA1}" type="pres">
      <dgm:prSet presAssocID="{9832BA3C-4F54-4A68-9527-0DBBA8AE6CBE}" presName="dummyMaxCanvas" presStyleCnt="0">
        <dgm:presLayoutVars/>
      </dgm:prSet>
      <dgm:spPr/>
    </dgm:pt>
    <dgm:pt modelId="{30235918-6374-42C4-8276-76C6791EA84E}" type="pres">
      <dgm:prSet presAssocID="{9832BA3C-4F54-4A68-9527-0DBBA8AE6CBE}" presName="FiveNodes_1" presStyleLbl="node1" presStyleIdx="0" presStyleCnt="5" custScaleX="110387" custLinFactNeighborX="-2190" custLinFactNeighborY="1207">
        <dgm:presLayoutVars>
          <dgm:bulletEnabled val="1"/>
        </dgm:presLayoutVars>
      </dgm:prSet>
      <dgm:spPr/>
    </dgm:pt>
    <dgm:pt modelId="{D1CE9801-0125-4934-B0FD-1D7C670D396A}" type="pres">
      <dgm:prSet presAssocID="{9832BA3C-4F54-4A68-9527-0DBBA8AE6CBE}" presName="FiveNodes_2" presStyleLbl="node1" presStyleIdx="1" presStyleCnt="5" custScaleX="106955">
        <dgm:presLayoutVars>
          <dgm:bulletEnabled val="1"/>
        </dgm:presLayoutVars>
      </dgm:prSet>
      <dgm:spPr/>
    </dgm:pt>
    <dgm:pt modelId="{43C8F3D0-8D2E-42F5-86C0-915A2FA4F468}" type="pres">
      <dgm:prSet presAssocID="{9832BA3C-4F54-4A68-9527-0DBBA8AE6CBE}" presName="FiveNodes_3" presStyleLbl="node1" presStyleIdx="2" presStyleCnt="5">
        <dgm:presLayoutVars>
          <dgm:bulletEnabled val="1"/>
        </dgm:presLayoutVars>
      </dgm:prSet>
      <dgm:spPr/>
    </dgm:pt>
    <dgm:pt modelId="{04856AF1-1C9A-4165-A555-2785CAB88667}" type="pres">
      <dgm:prSet presAssocID="{9832BA3C-4F54-4A68-9527-0DBBA8AE6CBE}" presName="FiveNodes_4" presStyleLbl="node1" presStyleIdx="3" presStyleCnt="5" custScaleX="105655">
        <dgm:presLayoutVars>
          <dgm:bulletEnabled val="1"/>
        </dgm:presLayoutVars>
      </dgm:prSet>
      <dgm:spPr/>
    </dgm:pt>
    <dgm:pt modelId="{15DC1E72-2C27-4B35-A7DD-3E210B685BBC}" type="pres">
      <dgm:prSet presAssocID="{9832BA3C-4F54-4A68-9527-0DBBA8AE6CBE}" presName="FiveNodes_5" presStyleLbl="node1" presStyleIdx="4" presStyleCnt="5">
        <dgm:presLayoutVars>
          <dgm:bulletEnabled val="1"/>
        </dgm:presLayoutVars>
      </dgm:prSet>
      <dgm:spPr/>
    </dgm:pt>
    <dgm:pt modelId="{98302BAD-8CAB-444C-953E-2980D65FA7BA}" type="pres">
      <dgm:prSet presAssocID="{9832BA3C-4F54-4A68-9527-0DBBA8AE6CBE}" presName="FiveConn_1-2" presStyleLbl="fgAccFollowNode1" presStyleIdx="0" presStyleCnt="4" custLinFactNeighborX="10717" custLinFactNeighborY="-8168">
        <dgm:presLayoutVars>
          <dgm:bulletEnabled val="1"/>
        </dgm:presLayoutVars>
      </dgm:prSet>
      <dgm:spPr/>
    </dgm:pt>
    <dgm:pt modelId="{5FE649C6-66F3-4AAA-8809-07C1DCB04420}" type="pres">
      <dgm:prSet presAssocID="{9832BA3C-4F54-4A68-9527-0DBBA8AE6CBE}" presName="FiveConn_2-3" presStyleLbl="fgAccFollowNode1" presStyleIdx="1" presStyleCnt="4">
        <dgm:presLayoutVars>
          <dgm:bulletEnabled val="1"/>
        </dgm:presLayoutVars>
      </dgm:prSet>
      <dgm:spPr/>
    </dgm:pt>
    <dgm:pt modelId="{243E754D-50A5-446A-B127-6B43BB3C1DD6}" type="pres">
      <dgm:prSet presAssocID="{9832BA3C-4F54-4A68-9527-0DBBA8AE6CBE}" presName="FiveConn_3-4" presStyleLbl="fgAccFollowNode1" presStyleIdx="2" presStyleCnt="4">
        <dgm:presLayoutVars>
          <dgm:bulletEnabled val="1"/>
        </dgm:presLayoutVars>
      </dgm:prSet>
      <dgm:spPr/>
    </dgm:pt>
    <dgm:pt modelId="{B2202F08-5A5A-4AC4-B0DA-33C0B6348761}" type="pres">
      <dgm:prSet presAssocID="{9832BA3C-4F54-4A68-9527-0DBBA8AE6CBE}" presName="FiveConn_4-5" presStyleLbl="fgAccFollowNode1" presStyleIdx="3" presStyleCnt="4">
        <dgm:presLayoutVars>
          <dgm:bulletEnabled val="1"/>
        </dgm:presLayoutVars>
      </dgm:prSet>
      <dgm:spPr/>
    </dgm:pt>
    <dgm:pt modelId="{20B3F605-2441-4281-B22D-43F185F6B2A9}" type="pres">
      <dgm:prSet presAssocID="{9832BA3C-4F54-4A68-9527-0DBBA8AE6CBE}" presName="FiveNodes_1_text" presStyleLbl="node1" presStyleIdx="4" presStyleCnt="5">
        <dgm:presLayoutVars>
          <dgm:bulletEnabled val="1"/>
        </dgm:presLayoutVars>
      </dgm:prSet>
      <dgm:spPr/>
    </dgm:pt>
    <dgm:pt modelId="{2DBD727A-C585-4B8E-BA9E-9CDEE9D00DE8}" type="pres">
      <dgm:prSet presAssocID="{9832BA3C-4F54-4A68-9527-0DBBA8AE6CBE}" presName="FiveNodes_2_text" presStyleLbl="node1" presStyleIdx="4" presStyleCnt="5">
        <dgm:presLayoutVars>
          <dgm:bulletEnabled val="1"/>
        </dgm:presLayoutVars>
      </dgm:prSet>
      <dgm:spPr/>
    </dgm:pt>
    <dgm:pt modelId="{524AEFD6-31FA-4656-BCA6-B1DE0A74CF97}" type="pres">
      <dgm:prSet presAssocID="{9832BA3C-4F54-4A68-9527-0DBBA8AE6CBE}" presName="FiveNodes_3_text" presStyleLbl="node1" presStyleIdx="4" presStyleCnt="5">
        <dgm:presLayoutVars>
          <dgm:bulletEnabled val="1"/>
        </dgm:presLayoutVars>
      </dgm:prSet>
      <dgm:spPr/>
    </dgm:pt>
    <dgm:pt modelId="{C2B5A3AB-DC91-4FEC-A1AD-7CF109CFFDEA}" type="pres">
      <dgm:prSet presAssocID="{9832BA3C-4F54-4A68-9527-0DBBA8AE6CBE}" presName="FiveNodes_4_text" presStyleLbl="node1" presStyleIdx="4" presStyleCnt="5">
        <dgm:presLayoutVars>
          <dgm:bulletEnabled val="1"/>
        </dgm:presLayoutVars>
      </dgm:prSet>
      <dgm:spPr/>
    </dgm:pt>
    <dgm:pt modelId="{A1986DD7-A75A-4020-9D46-E3134D81AEF7}" type="pres">
      <dgm:prSet presAssocID="{9832BA3C-4F54-4A68-9527-0DBBA8AE6CBE}" presName="FiveNodes_5_text" presStyleLbl="node1" presStyleIdx="4" presStyleCnt="5">
        <dgm:presLayoutVars>
          <dgm:bulletEnabled val="1"/>
        </dgm:presLayoutVars>
      </dgm:prSet>
      <dgm:spPr/>
    </dgm:pt>
  </dgm:ptLst>
  <dgm:cxnLst>
    <dgm:cxn modelId="{9F43BE19-27D5-4B64-A680-96D5286F0981}" srcId="{9832BA3C-4F54-4A68-9527-0DBBA8AE6CBE}" destId="{270330AF-780E-425D-9473-92451D7B66C0}" srcOrd="1" destOrd="0" parTransId="{0B364984-DF24-4B64-857B-33BA34F4F609}" sibTransId="{9C641EAC-518B-4CF5-BC1F-C33D6AA51F7D}"/>
    <dgm:cxn modelId="{3FB84C24-1444-49D3-BBC2-414F4C9B7019}" srcId="{9832BA3C-4F54-4A68-9527-0DBBA8AE6CBE}" destId="{660AB228-C2F3-47A2-82F2-ED6F5F6C79FD}" srcOrd="3" destOrd="0" parTransId="{15035B26-58E3-4953-B65F-B029A4BFF002}" sibTransId="{A5A61933-057A-4605-B9A7-3F133257D346}"/>
    <dgm:cxn modelId="{0CBECC2E-FC70-4D56-AC88-BD46006E777D}" type="presOf" srcId="{A5A61933-057A-4605-B9A7-3F133257D346}" destId="{B2202F08-5A5A-4AC4-B0DA-33C0B6348761}" srcOrd="0" destOrd="0" presId="urn:microsoft.com/office/officeart/2005/8/layout/vProcess5"/>
    <dgm:cxn modelId="{24800435-CFEF-4C4B-A490-756F95CAA2F7}" type="presOf" srcId="{20C32B6D-7B5F-4B3D-AD30-A26E30BA9AD2}" destId="{524AEFD6-31FA-4656-BCA6-B1DE0A74CF97}" srcOrd="1" destOrd="0" presId="urn:microsoft.com/office/officeart/2005/8/layout/vProcess5"/>
    <dgm:cxn modelId="{49EFDA47-D888-48DD-8C70-17961C4523DE}" srcId="{9832BA3C-4F54-4A68-9527-0DBBA8AE6CBE}" destId="{A118AD48-4DC2-42BC-B11A-7C2C0C7F77A4}" srcOrd="5" destOrd="0" parTransId="{E8020CDA-8260-4015-8920-0FE5FF3C576D}" sibTransId="{7C3E22A9-5CF9-4856-9432-D670C426F9B6}"/>
    <dgm:cxn modelId="{78977669-A13F-45FE-B28C-59DE31B924BA}" type="presOf" srcId="{9C641EAC-518B-4CF5-BC1F-C33D6AA51F7D}" destId="{5FE649C6-66F3-4AAA-8809-07C1DCB04420}" srcOrd="0" destOrd="0" presId="urn:microsoft.com/office/officeart/2005/8/layout/vProcess5"/>
    <dgm:cxn modelId="{EEC7864B-4A87-4551-BDD7-E8EB4BAC1756}" srcId="{9832BA3C-4F54-4A68-9527-0DBBA8AE6CBE}" destId="{D57F2D3F-E192-4BA6-85CA-8947E3575001}" srcOrd="4" destOrd="0" parTransId="{5F96F137-E86E-43B6-A40F-0FDF3CE4E58A}" sibTransId="{E3F09663-68F1-4476-8F4D-38FB9E8E17FB}"/>
    <dgm:cxn modelId="{158CE857-355C-4D43-911F-0E7E0343EFB7}" srcId="{9832BA3C-4F54-4A68-9527-0DBBA8AE6CBE}" destId="{4F0E809B-D3DF-4A75-BFA3-6771299F3B02}" srcOrd="6" destOrd="0" parTransId="{86BAE81A-0C36-42B3-8061-2700B97FDDFF}" sibTransId="{78791C4F-03B2-45D5-90B5-FC77C892E55F}"/>
    <dgm:cxn modelId="{E6FF5286-83AC-4A86-8FEE-600439D0FB21}" type="presOf" srcId="{660AB228-C2F3-47A2-82F2-ED6F5F6C79FD}" destId="{C2B5A3AB-DC91-4FEC-A1AD-7CF109CFFDEA}" srcOrd="1" destOrd="0" presId="urn:microsoft.com/office/officeart/2005/8/layout/vProcess5"/>
    <dgm:cxn modelId="{1A5EE886-8CAF-4957-802C-03B3B3D84219}" srcId="{9832BA3C-4F54-4A68-9527-0DBBA8AE6CBE}" destId="{20C32B6D-7B5F-4B3D-AD30-A26E30BA9AD2}" srcOrd="2" destOrd="0" parTransId="{36CFE121-E504-4506-89A1-2B0455249B81}" sibTransId="{D69B9E42-2B2F-4D60-89A4-7EB41399D507}"/>
    <dgm:cxn modelId="{F7A15E89-E5CA-4314-8488-F82EC6B7DF69}" srcId="{9832BA3C-4F54-4A68-9527-0DBBA8AE6CBE}" destId="{F19258A1-A5BE-495F-B634-15199C4B435E}" srcOrd="7" destOrd="0" parTransId="{067136BF-7B5C-41E5-B4E9-93B261959C40}" sibTransId="{25EF3902-7BC4-4436-9DC0-8622C4C225BB}"/>
    <dgm:cxn modelId="{7E565E96-40FB-45FB-AFCF-C82D7637934F}" type="presOf" srcId="{6A6B7A89-EEF4-4FFF-8E76-B2F9D4DB1238}" destId="{98302BAD-8CAB-444C-953E-2980D65FA7BA}" srcOrd="0" destOrd="0" presId="urn:microsoft.com/office/officeart/2005/8/layout/vProcess5"/>
    <dgm:cxn modelId="{066B789C-7CB3-4290-B5B1-0B3C52EE7109}" type="presOf" srcId="{D3E15F5A-04F3-4925-9DDD-A578481AEFE3}" destId="{20B3F605-2441-4281-B22D-43F185F6B2A9}" srcOrd="1" destOrd="0" presId="urn:microsoft.com/office/officeart/2005/8/layout/vProcess5"/>
    <dgm:cxn modelId="{8C75A0A5-E4AB-4183-81D3-686C15238C79}" type="presOf" srcId="{9832BA3C-4F54-4A68-9527-0DBBA8AE6CBE}" destId="{A61E9A7C-8FE4-40E5-84AB-599EC6E1FC1F}" srcOrd="0" destOrd="0" presId="urn:microsoft.com/office/officeart/2005/8/layout/vProcess5"/>
    <dgm:cxn modelId="{E3DA0CA6-8578-4644-9B57-F1BE5A12E516}" type="presOf" srcId="{D57F2D3F-E192-4BA6-85CA-8947E3575001}" destId="{A1986DD7-A75A-4020-9D46-E3134D81AEF7}" srcOrd="1" destOrd="0" presId="urn:microsoft.com/office/officeart/2005/8/layout/vProcess5"/>
    <dgm:cxn modelId="{406172A7-7D3F-40E5-B384-A095548957BD}" type="presOf" srcId="{D57F2D3F-E192-4BA6-85CA-8947E3575001}" destId="{15DC1E72-2C27-4B35-A7DD-3E210B685BBC}" srcOrd="0" destOrd="0" presId="urn:microsoft.com/office/officeart/2005/8/layout/vProcess5"/>
    <dgm:cxn modelId="{53C0B5B9-3A2F-489D-A8E1-E252D0B3EA19}" type="presOf" srcId="{20C32B6D-7B5F-4B3D-AD30-A26E30BA9AD2}" destId="{43C8F3D0-8D2E-42F5-86C0-915A2FA4F468}" srcOrd="0" destOrd="0" presId="urn:microsoft.com/office/officeart/2005/8/layout/vProcess5"/>
    <dgm:cxn modelId="{F99B49D3-0D70-480E-8412-2C05D0F77DA7}" srcId="{9832BA3C-4F54-4A68-9527-0DBBA8AE6CBE}" destId="{D3E15F5A-04F3-4925-9DDD-A578481AEFE3}" srcOrd="0" destOrd="0" parTransId="{DBFDCC93-0D9F-4D5F-952A-A18D03E16DC6}" sibTransId="{6A6B7A89-EEF4-4FFF-8E76-B2F9D4DB1238}"/>
    <dgm:cxn modelId="{03328BDC-8F52-4C6A-A27B-65D37E3797A5}" type="presOf" srcId="{660AB228-C2F3-47A2-82F2-ED6F5F6C79FD}" destId="{04856AF1-1C9A-4165-A555-2785CAB88667}" srcOrd="0" destOrd="0" presId="urn:microsoft.com/office/officeart/2005/8/layout/vProcess5"/>
    <dgm:cxn modelId="{3B5B3BE4-86FC-44FD-9828-D5AC7C7AF88E}" type="presOf" srcId="{D69B9E42-2B2F-4D60-89A4-7EB41399D507}" destId="{243E754D-50A5-446A-B127-6B43BB3C1DD6}" srcOrd="0" destOrd="0" presId="urn:microsoft.com/office/officeart/2005/8/layout/vProcess5"/>
    <dgm:cxn modelId="{053551E5-AD39-4A8F-8325-DB9519EFC624}" type="presOf" srcId="{D3E15F5A-04F3-4925-9DDD-A578481AEFE3}" destId="{30235918-6374-42C4-8276-76C6791EA84E}" srcOrd="0" destOrd="0" presId="urn:microsoft.com/office/officeart/2005/8/layout/vProcess5"/>
    <dgm:cxn modelId="{46F0F7E5-E7E9-45EB-B16C-91425CC0C78B}" type="presOf" srcId="{270330AF-780E-425D-9473-92451D7B66C0}" destId="{2DBD727A-C585-4B8E-BA9E-9CDEE9D00DE8}" srcOrd="1" destOrd="0" presId="urn:microsoft.com/office/officeart/2005/8/layout/vProcess5"/>
    <dgm:cxn modelId="{BC2264F1-AFDF-410F-A646-6A974CF95A64}" type="presOf" srcId="{270330AF-780E-425D-9473-92451D7B66C0}" destId="{D1CE9801-0125-4934-B0FD-1D7C670D396A}" srcOrd="0" destOrd="0" presId="urn:microsoft.com/office/officeart/2005/8/layout/vProcess5"/>
    <dgm:cxn modelId="{C2EDCF51-039C-43A5-8F32-393BC0212E26}" type="presParOf" srcId="{A61E9A7C-8FE4-40E5-84AB-599EC6E1FC1F}" destId="{B0AC7599-F781-40A9-8C04-57A5699AAFA1}" srcOrd="0" destOrd="0" presId="urn:microsoft.com/office/officeart/2005/8/layout/vProcess5"/>
    <dgm:cxn modelId="{788AC813-7945-47CC-8EE5-FFC68CE5993F}" type="presParOf" srcId="{A61E9A7C-8FE4-40E5-84AB-599EC6E1FC1F}" destId="{30235918-6374-42C4-8276-76C6791EA84E}" srcOrd="1" destOrd="0" presId="urn:microsoft.com/office/officeart/2005/8/layout/vProcess5"/>
    <dgm:cxn modelId="{F87C0051-DF90-4C02-87E9-EB6E79586EFF}" type="presParOf" srcId="{A61E9A7C-8FE4-40E5-84AB-599EC6E1FC1F}" destId="{D1CE9801-0125-4934-B0FD-1D7C670D396A}" srcOrd="2" destOrd="0" presId="urn:microsoft.com/office/officeart/2005/8/layout/vProcess5"/>
    <dgm:cxn modelId="{089158EE-81FB-4900-9386-A6008398E1CE}" type="presParOf" srcId="{A61E9A7C-8FE4-40E5-84AB-599EC6E1FC1F}" destId="{43C8F3D0-8D2E-42F5-86C0-915A2FA4F468}" srcOrd="3" destOrd="0" presId="urn:microsoft.com/office/officeart/2005/8/layout/vProcess5"/>
    <dgm:cxn modelId="{1C36C73C-6757-4DDF-8A76-4375B9AEB0C5}" type="presParOf" srcId="{A61E9A7C-8FE4-40E5-84AB-599EC6E1FC1F}" destId="{04856AF1-1C9A-4165-A555-2785CAB88667}" srcOrd="4" destOrd="0" presId="urn:microsoft.com/office/officeart/2005/8/layout/vProcess5"/>
    <dgm:cxn modelId="{BAC3A866-13DD-4FA9-A225-57E8F7C03BBF}" type="presParOf" srcId="{A61E9A7C-8FE4-40E5-84AB-599EC6E1FC1F}" destId="{15DC1E72-2C27-4B35-A7DD-3E210B685BBC}" srcOrd="5" destOrd="0" presId="urn:microsoft.com/office/officeart/2005/8/layout/vProcess5"/>
    <dgm:cxn modelId="{DC9A0D91-64D0-494B-B481-FE749BB1558E}" type="presParOf" srcId="{A61E9A7C-8FE4-40E5-84AB-599EC6E1FC1F}" destId="{98302BAD-8CAB-444C-953E-2980D65FA7BA}" srcOrd="6" destOrd="0" presId="urn:microsoft.com/office/officeart/2005/8/layout/vProcess5"/>
    <dgm:cxn modelId="{18243F70-90FA-473B-BDE7-B85A8BEA6859}" type="presParOf" srcId="{A61E9A7C-8FE4-40E5-84AB-599EC6E1FC1F}" destId="{5FE649C6-66F3-4AAA-8809-07C1DCB04420}" srcOrd="7" destOrd="0" presId="urn:microsoft.com/office/officeart/2005/8/layout/vProcess5"/>
    <dgm:cxn modelId="{E0117DE0-D076-44E1-A783-818E12CC2D6A}" type="presParOf" srcId="{A61E9A7C-8FE4-40E5-84AB-599EC6E1FC1F}" destId="{243E754D-50A5-446A-B127-6B43BB3C1DD6}" srcOrd="8" destOrd="0" presId="urn:microsoft.com/office/officeart/2005/8/layout/vProcess5"/>
    <dgm:cxn modelId="{1D67A9D5-0CDE-4985-B142-6DC223429B3F}" type="presParOf" srcId="{A61E9A7C-8FE4-40E5-84AB-599EC6E1FC1F}" destId="{B2202F08-5A5A-4AC4-B0DA-33C0B6348761}" srcOrd="9" destOrd="0" presId="urn:microsoft.com/office/officeart/2005/8/layout/vProcess5"/>
    <dgm:cxn modelId="{5DE9B062-07F8-413B-B4A7-9D3E7B2C261A}" type="presParOf" srcId="{A61E9A7C-8FE4-40E5-84AB-599EC6E1FC1F}" destId="{20B3F605-2441-4281-B22D-43F185F6B2A9}" srcOrd="10" destOrd="0" presId="urn:microsoft.com/office/officeart/2005/8/layout/vProcess5"/>
    <dgm:cxn modelId="{5AB3F66E-D8DE-4AC1-8EB7-B73232BD0323}" type="presParOf" srcId="{A61E9A7C-8FE4-40E5-84AB-599EC6E1FC1F}" destId="{2DBD727A-C585-4B8E-BA9E-9CDEE9D00DE8}" srcOrd="11" destOrd="0" presId="urn:microsoft.com/office/officeart/2005/8/layout/vProcess5"/>
    <dgm:cxn modelId="{34D2590C-3072-4FBD-AFD6-B849515DD362}" type="presParOf" srcId="{A61E9A7C-8FE4-40E5-84AB-599EC6E1FC1F}" destId="{524AEFD6-31FA-4656-BCA6-B1DE0A74CF97}" srcOrd="12" destOrd="0" presId="urn:microsoft.com/office/officeart/2005/8/layout/vProcess5"/>
    <dgm:cxn modelId="{EC02DE05-9727-4EC2-8CF5-C4C8F44B4CBF}" type="presParOf" srcId="{A61E9A7C-8FE4-40E5-84AB-599EC6E1FC1F}" destId="{C2B5A3AB-DC91-4FEC-A1AD-7CF109CFFDEA}" srcOrd="13" destOrd="0" presId="urn:microsoft.com/office/officeart/2005/8/layout/vProcess5"/>
    <dgm:cxn modelId="{17C42EF2-3FE7-47A8-8062-8D00CC5D5509}" type="presParOf" srcId="{A61E9A7C-8FE4-40E5-84AB-599EC6E1FC1F}" destId="{A1986DD7-A75A-4020-9D46-E3134D81AEF7}" srcOrd="14" destOrd="0" presId="urn:microsoft.com/office/officeart/2005/8/layout/vProcess5"/>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3FCF5F-D557-46FC-AFB9-C8E8A5D973DC}">
      <dsp:nvSpPr>
        <dsp:cNvPr id="0" name=""/>
        <dsp:cNvSpPr/>
      </dsp:nvSpPr>
      <dsp:spPr>
        <a:xfrm>
          <a:off x="0" y="28431"/>
          <a:ext cx="3002143" cy="4293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1" lang="en-US" altLang="ja-JP" sz="2000" kern="1200" dirty="0"/>
            <a:t>AM</a:t>
          </a:r>
          <a:r>
            <a:rPr kumimoji="1" lang="ja-JP" altLang="en-US" sz="2000" kern="1200" dirty="0"/>
            <a:t>　</a:t>
          </a:r>
          <a:r>
            <a:rPr kumimoji="1" lang="en-US" altLang="ja-JP" sz="2000" kern="1200" dirty="0"/>
            <a:t>6</a:t>
          </a:r>
          <a:r>
            <a:rPr kumimoji="1" lang="ja-JP" altLang="en-US" sz="2000" kern="1200" dirty="0"/>
            <a:t>：</a:t>
          </a:r>
          <a:r>
            <a:rPr kumimoji="1" lang="en-US" altLang="ja-JP" sz="2000" kern="1200" dirty="0"/>
            <a:t>30</a:t>
          </a:r>
          <a:r>
            <a:rPr kumimoji="1" lang="ja-JP" altLang="en-US" sz="2000" kern="1200" dirty="0"/>
            <a:t>　起床</a:t>
          </a:r>
        </a:p>
      </dsp:txBody>
      <dsp:txXfrm>
        <a:off x="12576" y="41007"/>
        <a:ext cx="2482176" cy="404213"/>
      </dsp:txXfrm>
    </dsp:sp>
    <dsp:sp modelId="{1B6E25AF-0F5D-4123-8A2E-773BE7905E4A}">
      <dsp:nvSpPr>
        <dsp:cNvPr id="0" name=""/>
        <dsp:cNvSpPr/>
      </dsp:nvSpPr>
      <dsp:spPr>
        <a:xfrm>
          <a:off x="251355" y="511767"/>
          <a:ext cx="3007667" cy="4350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1" lang="en-US" altLang="ja-JP" sz="2000" kern="1200" dirty="0"/>
            <a:t>AM</a:t>
          </a:r>
          <a:r>
            <a:rPr kumimoji="1" lang="ja-JP" altLang="en-US" sz="2000" kern="1200" dirty="0"/>
            <a:t>　</a:t>
          </a:r>
          <a:r>
            <a:rPr kumimoji="1" lang="en-US" altLang="ja-JP" sz="2000" kern="1200" dirty="0"/>
            <a:t>7</a:t>
          </a:r>
          <a:r>
            <a:rPr kumimoji="1" lang="ja-JP" altLang="en-US" sz="2000" kern="1200" dirty="0"/>
            <a:t>：</a:t>
          </a:r>
          <a:r>
            <a:rPr kumimoji="1" lang="en-US" altLang="ja-JP" sz="2000" kern="1200" dirty="0"/>
            <a:t>20</a:t>
          </a:r>
          <a:r>
            <a:rPr kumimoji="1" lang="ja-JP" altLang="en-US" sz="2000" kern="1200" dirty="0"/>
            <a:t>　</a:t>
          </a:r>
          <a:r>
            <a:rPr kumimoji="1" lang="ja-JP" altLang="en-US" sz="1600" b="1" kern="1200" dirty="0"/>
            <a:t>ラジオ体操</a:t>
          </a:r>
        </a:p>
      </dsp:txBody>
      <dsp:txXfrm>
        <a:off x="264096" y="524508"/>
        <a:ext cx="2474315" cy="409520"/>
      </dsp:txXfrm>
    </dsp:sp>
    <dsp:sp modelId="{1B4A5342-7789-4888-864F-D0965FCDC310}">
      <dsp:nvSpPr>
        <dsp:cNvPr id="0" name=""/>
        <dsp:cNvSpPr/>
      </dsp:nvSpPr>
      <dsp:spPr>
        <a:xfrm>
          <a:off x="448372" y="990839"/>
          <a:ext cx="3002143" cy="4350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1" lang="en-US" altLang="ja-JP" sz="2000" kern="1200" dirty="0"/>
            <a:t>AM</a:t>
          </a:r>
          <a:r>
            <a:rPr kumimoji="1" lang="ja-JP" altLang="en-US" sz="2000" kern="1200" dirty="0"/>
            <a:t>　</a:t>
          </a:r>
          <a:r>
            <a:rPr kumimoji="1" lang="en-US" altLang="ja-JP" sz="2000" kern="1200" dirty="0"/>
            <a:t>7</a:t>
          </a:r>
          <a:r>
            <a:rPr kumimoji="1" lang="ja-JP" altLang="en-US" sz="2000" kern="1200" dirty="0"/>
            <a:t>：</a:t>
          </a:r>
          <a:r>
            <a:rPr kumimoji="1" lang="en-US" altLang="ja-JP" sz="2000" kern="1200" dirty="0"/>
            <a:t>30</a:t>
          </a:r>
          <a:r>
            <a:rPr kumimoji="1" lang="ja-JP" altLang="en-US" sz="2000" kern="1200" dirty="0"/>
            <a:t>　朝食</a:t>
          </a:r>
        </a:p>
      </dsp:txBody>
      <dsp:txXfrm>
        <a:off x="461113" y="1003580"/>
        <a:ext cx="2469723" cy="409520"/>
      </dsp:txXfrm>
    </dsp:sp>
    <dsp:sp modelId="{0D7DA8EC-CB4C-404B-999D-D7573C78407C}">
      <dsp:nvSpPr>
        <dsp:cNvPr id="0" name=""/>
        <dsp:cNvSpPr/>
      </dsp:nvSpPr>
      <dsp:spPr>
        <a:xfrm>
          <a:off x="672558" y="1486259"/>
          <a:ext cx="3002143" cy="4350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1" lang="en-US" altLang="ja-JP" sz="2000" kern="1200" dirty="0"/>
            <a:t>AM</a:t>
          </a:r>
          <a:r>
            <a:rPr kumimoji="1" lang="ja-JP" altLang="en-US" sz="2000" kern="1200" dirty="0"/>
            <a:t>　</a:t>
          </a:r>
          <a:r>
            <a:rPr kumimoji="1" lang="en-US" altLang="ja-JP" sz="2000" kern="1200" dirty="0"/>
            <a:t>10</a:t>
          </a:r>
          <a:r>
            <a:rPr kumimoji="1" lang="ja-JP" altLang="en-US" sz="2000" kern="1200" dirty="0"/>
            <a:t>：</a:t>
          </a:r>
          <a:r>
            <a:rPr kumimoji="1" lang="en-US" altLang="ja-JP" sz="2000" kern="1200" dirty="0"/>
            <a:t>00</a:t>
          </a:r>
          <a:r>
            <a:rPr kumimoji="1" lang="ja-JP" altLang="en-US" sz="2000" kern="1200" dirty="0"/>
            <a:t>　入浴</a:t>
          </a:r>
        </a:p>
      </dsp:txBody>
      <dsp:txXfrm>
        <a:off x="685299" y="1499000"/>
        <a:ext cx="2469723" cy="409520"/>
      </dsp:txXfrm>
    </dsp:sp>
    <dsp:sp modelId="{808128DA-73CA-411B-B536-143690D38CB1}">
      <dsp:nvSpPr>
        <dsp:cNvPr id="0" name=""/>
        <dsp:cNvSpPr/>
      </dsp:nvSpPr>
      <dsp:spPr>
        <a:xfrm>
          <a:off x="896744" y="1981679"/>
          <a:ext cx="3002143" cy="4350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1" lang="en-US" altLang="ja-JP" sz="2000" kern="1200" dirty="0"/>
            <a:t>PM</a:t>
          </a:r>
          <a:r>
            <a:rPr kumimoji="1" lang="ja-JP" altLang="en-US" sz="2000" kern="1200" dirty="0"/>
            <a:t>　</a:t>
          </a:r>
          <a:r>
            <a:rPr kumimoji="1" lang="en-US" altLang="ja-JP" sz="2000" kern="1200" dirty="0"/>
            <a:t>0</a:t>
          </a:r>
          <a:r>
            <a:rPr kumimoji="1" lang="ja-JP" altLang="en-US" sz="2000" kern="1200" dirty="0"/>
            <a:t>：</a:t>
          </a:r>
          <a:r>
            <a:rPr kumimoji="1" lang="en-US" altLang="ja-JP" sz="2000" kern="1200" dirty="0"/>
            <a:t>30</a:t>
          </a:r>
          <a:r>
            <a:rPr kumimoji="1" lang="ja-JP" altLang="en-US" sz="2000" kern="1200" dirty="0"/>
            <a:t>　昼食</a:t>
          </a:r>
        </a:p>
      </dsp:txBody>
      <dsp:txXfrm>
        <a:off x="909485" y="1994420"/>
        <a:ext cx="2469723" cy="409520"/>
      </dsp:txXfrm>
    </dsp:sp>
    <dsp:sp modelId="{44019538-8847-4267-8DCF-B173B2D08067}">
      <dsp:nvSpPr>
        <dsp:cNvPr id="0" name=""/>
        <dsp:cNvSpPr/>
      </dsp:nvSpPr>
      <dsp:spPr>
        <a:xfrm>
          <a:off x="2719391" y="317793"/>
          <a:ext cx="282751" cy="28275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2783010" y="317793"/>
        <a:ext cx="155513" cy="212770"/>
      </dsp:txXfrm>
    </dsp:sp>
    <dsp:sp modelId="{F1DDAFA1-15C6-4DC5-BA48-B5E9BC841683}">
      <dsp:nvSpPr>
        <dsp:cNvPr id="0" name=""/>
        <dsp:cNvSpPr/>
      </dsp:nvSpPr>
      <dsp:spPr>
        <a:xfrm>
          <a:off x="2943578" y="813213"/>
          <a:ext cx="282751" cy="28275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3007197" y="813213"/>
        <a:ext cx="155513" cy="212770"/>
      </dsp:txXfrm>
    </dsp:sp>
    <dsp:sp modelId="{4347E6DD-D8C5-4F04-B56C-F4313F5C1E16}">
      <dsp:nvSpPr>
        <dsp:cNvPr id="0" name=""/>
        <dsp:cNvSpPr/>
      </dsp:nvSpPr>
      <dsp:spPr>
        <a:xfrm>
          <a:off x="3167764" y="1301383"/>
          <a:ext cx="282751" cy="28275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3231383" y="1301383"/>
        <a:ext cx="155513" cy="212770"/>
      </dsp:txXfrm>
    </dsp:sp>
    <dsp:sp modelId="{C58DED4E-8CBB-40DB-B33C-B36622704B47}">
      <dsp:nvSpPr>
        <dsp:cNvPr id="0" name=""/>
        <dsp:cNvSpPr/>
      </dsp:nvSpPr>
      <dsp:spPr>
        <a:xfrm>
          <a:off x="3391950" y="1801636"/>
          <a:ext cx="282751" cy="28275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3455569" y="1801636"/>
        <a:ext cx="155513" cy="2127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235918-6374-42C4-8276-76C6791EA84E}">
      <dsp:nvSpPr>
        <dsp:cNvPr id="0" name=""/>
        <dsp:cNvSpPr/>
      </dsp:nvSpPr>
      <dsp:spPr>
        <a:xfrm>
          <a:off x="-82359" y="5663"/>
          <a:ext cx="3501074" cy="469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1" lang="en-US" altLang="ja-JP" sz="2000" kern="1200" dirty="0"/>
            <a:t>PM 2</a:t>
          </a:r>
          <a:r>
            <a:rPr kumimoji="1" lang="ja-JP" altLang="en-US" sz="2000" kern="1200" dirty="0"/>
            <a:t>：</a:t>
          </a:r>
          <a:r>
            <a:rPr kumimoji="1" lang="en-US" altLang="ja-JP" sz="2000" kern="1200" dirty="0"/>
            <a:t>00</a:t>
          </a:r>
          <a:r>
            <a:rPr kumimoji="1" lang="ja-JP" altLang="en-US" sz="2000" kern="1200" dirty="0"/>
            <a:t>　　　　　　　　　　　　　　　　レクリエーション　</a:t>
          </a:r>
        </a:p>
      </dsp:txBody>
      <dsp:txXfrm>
        <a:off x="-68616" y="19406"/>
        <a:ext cx="2884414" cy="441732"/>
      </dsp:txXfrm>
    </dsp:sp>
    <dsp:sp modelId="{D1CE9801-0125-4934-B0FD-1D7C670D396A}">
      <dsp:nvSpPr>
        <dsp:cNvPr id="0" name=""/>
        <dsp:cNvSpPr/>
      </dsp:nvSpPr>
      <dsp:spPr>
        <a:xfrm>
          <a:off x="208908" y="534387"/>
          <a:ext cx="3392224" cy="469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1" lang="en-US" altLang="ja-JP" sz="2000" kern="1200" dirty="0"/>
            <a:t>PM 3 : 00</a:t>
          </a:r>
          <a:r>
            <a:rPr kumimoji="1" lang="ja-JP" altLang="en-US" sz="2000" kern="1200" dirty="0"/>
            <a:t>　おやつ</a:t>
          </a:r>
        </a:p>
      </dsp:txBody>
      <dsp:txXfrm>
        <a:off x="222651" y="548130"/>
        <a:ext cx="2785218" cy="441732"/>
      </dsp:txXfrm>
    </dsp:sp>
    <dsp:sp modelId="{43C8F3D0-8D2E-42F5-86C0-915A2FA4F468}">
      <dsp:nvSpPr>
        <dsp:cNvPr id="0" name=""/>
        <dsp:cNvSpPr/>
      </dsp:nvSpPr>
      <dsp:spPr>
        <a:xfrm>
          <a:off x="556045" y="1068774"/>
          <a:ext cx="3171636" cy="469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1" lang="en-US" altLang="ja-JP" sz="2000" kern="1200" dirty="0"/>
            <a:t>PM 5</a:t>
          </a:r>
          <a:r>
            <a:rPr kumimoji="1" lang="ja-JP" altLang="en-US" sz="2000" kern="1200" dirty="0"/>
            <a:t>：</a:t>
          </a:r>
          <a:r>
            <a:rPr kumimoji="1" lang="en-US" altLang="ja-JP" sz="2000" kern="1200" dirty="0"/>
            <a:t>45</a:t>
          </a:r>
          <a:r>
            <a:rPr kumimoji="1" lang="ja-JP" altLang="en-US" sz="2000" kern="1200" dirty="0"/>
            <a:t>　夕食</a:t>
          </a:r>
        </a:p>
      </dsp:txBody>
      <dsp:txXfrm>
        <a:off x="569788" y="1082517"/>
        <a:ext cx="2602316" cy="441732"/>
      </dsp:txXfrm>
    </dsp:sp>
    <dsp:sp modelId="{04856AF1-1C9A-4165-A555-2785CAB88667}">
      <dsp:nvSpPr>
        <dsp:cNvPr id="0" name=""/>
        <dsp:cNvSpPr/>
      </dsp:nvSpPr>
      <dsp:spPr>
        <a:xfrm>
          <a:off x="703210" y="1603161"/>
          <a:ext cx="3350992" cy="469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1" lang="en-US" altLang="ja-JP" sz="2000" kern="1200" dirty="0"/>
            <a:t>PM 7: 00</a:t>
          </a:r>
          <a:r>
            <a:rPr kumimoji="1" lang="ja-JP" altLang="en-US" sz="2000" kern="1200" dirty="0"/>
            <a:t>　ナイトケア</a:t>
          </a:r>
        </a:p>
      </dsp:txBody>
      <dsp:txXfrm>
        <a:off x="716953" y="1616904"/>
        <a:ext cx="2751031" cy="441732"/>
      </dsp:txXfrm>
    </dsp:sp>
    <dsp:sp modelId="{15DC1E72-2C27-4B35-A7DD-3E210B685BBC}">
      <dsp:nvSpPr>
        <dsp:cNvPr id="0" name=""/>
        <dsp:cNvSpPr/>
      </dsp:nvSpPr>
      <dsp:spPr>
        <a:xfrm>
          <a:off x="1029731" y="2137548"/>
          <a:ext cx="3171636" cy="469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1" lang="en-US" altLang="ja-JP" sz="2000" kern="1200" dirty="0"/>
            <a:t>PM 9</a:t>
          </a:r>
          <a:r>
            <a:rPr kumimoji="1" lang="ja-JP" altLang="en-US" sz="2000" kern="1200" dirty="0"/>
            <a:t>：</a:t>
          </a:r>
          <a:r>
            <a:rPr kumimoji="1" lang="en-US" altLang="ja-JP" sz="2000" kern="1200" dirty="0"/>
            <a:t>00</a:t>
          </a:r>
          <a:r>
            <a:rPr kumimoji="1" lang="ja-JP" altLang="en-US" sz="2000" kern="1200" dirty="0"/>
            <a:t>　就寝</a:t>
          </a:r>
        </a:p>
      </dsp:txBody>
      <dsp:txXfrm>
        <a:off x="1043474" y="2151291"/>
        <a:ext cx="2602316" cy="441732"/>
      </dsp:txXfrm>
    </dsp:sp>
    <dsp:sp modelId="{98302BAD-8CAB-444C-953E-2980D65FA7BA}">
      <dsp:nvSpPr>
        <dsp:cNvPr id="0" name=""/>
        <dsp:cNvSpPr/>
      </dsp:nvSpPr>
      <dsp:spPr>
        <a:xfrm>
          <a:off x="2981690" y="317878"/>
          <a:ext cx="304991" cy="30499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kumimoji="1" lang="ja-JP" altLang="en-US" sz="1300" kern="1200"/>
        </a:p>
      </dsp:txBody>
      <dsp:txXfrm>
        <a:off x="3050313" y="317878"/>
        <a:ext cx="167745" cy="229506"/>
      </dsp:txXfrm>
    </dsp:sp>
    <dsp:sp modelId="{5FE649C6-66F3-4AAA-8809-07C1DCB04420}">
      <dsp:nvSpPr>
        <dsp:cNvPr id="0" name=""/>
        <dsp:cNvSpPr/>
      </dsp:nvSpPr>
      <dsp:spPr>
        <a:xfrm>
          <a:off x="3185847" y="877177"/>
          <a:ext cx="304991" cy="30499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kumimoji="1" lang="ja-JP" altLang="en-US" sz="1300" kern="1200"/>
        </a:p>
      </dsp:txBody>
      <dsp:txXfrm>
        <a:off x="3254470" y="877177"/>
        <a:ext cx="167745" cy="229506"/>
      </dsp:txXfrm>
    </dsp:sp>
    <dsp:sp modelId="{243E754D-50A5-446A-B127-6B43BB3C1DD6}">
      <dsp:nvSpPr>
        <dsp:cNvPr id="0" name=""/>
        <dsp:cNvSpPr/>
      </dsp:nvSpPr>
      <dsp:spPr>
        <a:xfrm>
          <a:off x="3422690" y="1403744"/>
          <a:ext cx="304991" cy="30499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kumimoji="1" lang="ja-JP" altLang="en-US" sz="1300" kern="1200"/>
        </a:p>
      </dsp:txBody>
      <dsp:txXfrm>
        <a:off x="3491313" y="1403744"/>
        <a:ext cx="167745" cy="229506"/>
      </dsp:txXfrm>
    </dsp:sp>
    <dsp:sp modelId="{B2202F08-5A5A-4AC4-B0DA-33C0B6348761}">
      <dsp:nvSpPr>
        <dsp:cNvPr id="0" name=""/>
        <dsp:cNvSpPr/>
      </dsp:nvSpPr>
      <dsp:spPr>
        <a:xfrm>
          <a:off x="3659533" y="1943344"/>
          <a:ext cx="304991" cy="30499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kumimoji="1" lang="ja-JP" altLang="en-US" sz="1300" kern="1200"/>
        </a:p>
      </dsp:txBody>
      <dsp:txXfrm>
        <a:off x="3728156" y="1943344"/>
        <a:ext cx="167745" cy="22950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50279" cy="496741"/>
          </a:xfrm>
          <a:prstGeom prst="rect">
            <a:avLst/>
          </a:prstGeom>
        </p:spPr>
        <p:txBody>
          <a:bodyPr vert="horz" lIns="86152" tIns="43076" rIns="86152" bIns="43076" rtlCol="0"/>
          <a:lstStyle>
            <a:lvl1pPr algn="l">
              <a:defRPr sz="1100"/>
            </a:lvl1pPr>
          </a:lstStyle>
          <a:p>
            <a:endParaRPr kumimoji="1" lang="ja-JP" altLang="en-US"/>
          </a:p>
        </p:txBody>
      </p:sp>
      <p:sp>
        <p:nvSpPr>
          <p:cNvPr id="3" name="日付プレースホルダー 2"/>
          <p:cNvSpPr>
            <a:spLocks noGrp="1"/>
          </p:cNvSpPr>
          <p:nvPr>
            <p:ph type="dt" sz="quarter" idx="1"/>
          </p:nvPr>
        </p:nvSpPr>
        <p:spPr>
          <a:xfrm>
            <a:off x="3855447" y="2"/>
            <a:ext cx="2950279" cy="496741"/>
          </a:xfrm>
          <a:prstGeom prst="rect">
            <a:avLst/>
          </a:prstGeom>
        </p:spPr>
        <p:txBody>
          <a:bodyPr vert="horz" lIns="86152" tIns="43076" rIns="86152" bIns="43076" rtlCol="0"/>
          <a:lstStyle>
            <a:lvl1pPr algn="r">
              <a:defRPr sz="1100"/>
            </a:lvl1pPr>
          </a:lstStyle>
          <a:p>
            <a:fld id="{EA4C0380-2DE9-498B-B68D-60B46204BA80}" type="datetimeFigureOut">
              <a:rPr kumimoji="1" lang="ja-JP" altLang="en-US" smtClean="0"/>
              <a:t>2025/1/14</a:t>
            </a:fld>
            <a:endParaRPr kumimoji="1" lang="ja-JP" altLang="en-US"/>
          </a:p>
        </p:txBody>
      </p:sp>
      <p:sp>
        <p:nvSpPr>
          <p:cNvPr id="4" name="フッター プレースホルダー 3"/>
          <p:cNvSpPr>
            <a:spLocks noGrp="1"/>
          </p:cNvSpPr>
          <p:nvPr>
            <p:ph type="ftr" sz="quarter" idx="2"/>
          </p:nvPr>
        </p:nvSpPr>
        <p:spPr>
          <a:xfrm>
            <a:off x="2" y="9441089"/>
            <a:ext cx="2950279" cy="496740"/>
          </a:xfrm>
          <a:prstGeom prst="rect">
            <a:avLst/>
          </a:prstGeom>
        </p:spPr>
        <p:txBody>
          <a:bodyPr vert="horz" lIns="86152" tIns="43076" rIns="86152" bIns="43076" rtlCol="0" anchor="b"/>
          <a:lstStyle>
            <a:lvl1pPr algn="l">
              <a:defRPr sz="1100"/>
            </a:lvl1pPr>
          </a:lstStyle>
          <a:p>
            <a:endParaRPr kumimoji="1" lang="ja-JP" altLang="en-US"/>
          </a:p>
        </p:txBody>
      </p:sp>
      <p:sp>
        <p:nvSpPr>
          <p:cNvPr id="5" name="スライド番号プレースホルダー 4"/>
          <p:cNvSpPr>
            <a:spLocks noGrp="1"/>
          </p:cNvSpPr>
          <p:nvPr>
            <p:ph type="sldNum" sz="quarter" idx="3"/>
          </p:nvPr>
        </p:nvSpPr>
        <p:spPr>
          <a:xfrm>
            <a:off x="3855447" y="9441089"/>
            <a:ext cx="2950279" cy="496740"/>
          </a:xfrm>
          <a:prstGeom prst="rect">
            <a:avLst/>
          </a:prstGeom>
        </p:spPr>
        <p:txBody>
          <a:bodyPr vert="horz" lIns="86152" tIns="43076" rIns="86152" bIns="43076" rtlCol="0" anchor="b"/>
          <a:lstStyle>
            <a:lvl1pPr algn="r">
              <a:defRPr sz="1100"/>
            </a:lvl1pPr>
          </a:lstStyle>
          <a:p>
            <a:fld id="{78A262EF-70DF-4926-8929-0A60A2E81DC8}" type="slidenum">
              <a:rPr kumimoji="1" lang="ja-JP" altLang="en-US" smtClean="0"/>
              <a:t>‹#›</a:t>
            </a:fld>
            <a:endParaRPr kumimoji="1" lang="ja-JP" altLang="en-US"/>
          </a:p>
        </p:txBody>
      </p:sp>
    </p:spTree>
    <p:extLst>
      <p:ext uri="{BB962C8B-B14F-4D97-AF65-F5344CB8AC3E}">
        <p14:creationId xmlns:p14="http://schemas.microsoft.com/office/powerpoint/2010/main" val="3854052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2949786" cy="498692"/>
          </a:xfrm>
          <a:prstGeom prst="rect">
            <a:avLst/>
          </a:prstGeom>
        </p:spPr>
        <p:txBody>
          <a:bodyPr vert="horz" lIns="91547" tIns="45773" rIns="91547" bIns="45773" rtlCol="0"/>
          <a:lstStyle>
            <a:lvl1pPr algn="l">
              <a:defRPr sz="1100"/>
            </a:lvl1pPr>
          </a:lstStyle>
          <a:p>
            <a:endParaRPr kumimoji="1" lang="ja-JP" altLang="en-US"/>
          </a:p>
        </p:txBody>
      </p:sp>
      <p:sp>
        <p:nvSpPr>
          <p:cNvPr id="3" name="日付プレースホルダー 2"/>
          <p:cNvSpPr>
            <a:spLocks noGrp="1"/>
          </p:cNvSpPr>
          <p:nvPr>
            <p:ph type="dt" idx="1"/>
          </p:nvPr>
        </p:nvSpPr>
        <p:spPr>
          <a:xfrm>
            <a:off x="3855842" y="2"/>
            <a:ext cx="2949786" cy="498692"/>
          </a:xfrm>
          <a:prstGeom prst="rect">
            <a:avLst/>
          </a:prstGeom>
        </p:spPr>
        <p:txBody>
          <a:bodyPr vert="horz" lIns="91547" tIns="45773" rIns="91547" bIns="45773" rtlCol="0"/>
          <a:lstStyle>
            <a:lvl1pPr algn="r">
              <a:defRPr sz="1100"/>
            </a:lvl1pPr>
          </a:lstStyle>
          <a:p>
            <a:fld id="{70F99883-74AE-4A2C-81B7-5B86A08198C0}" type="datetimeFigureOut">
              <a:rPr kumimoji="1" lang="ja-JP" altLang="en-US" smtClean="0"/>
              <a:t>2025/1/14</a:t>
            </a:fld>
            <a:endParaRPr kumimoji="1" lang="ja-JP" altLang="en-US"/>
          </a:p>
        </p:txBody>
      </p:sp>
      <p:sp>
        <p:nvSpPr>
          <p:cNvPr id="4" name="スライド イメージ プレースホルダー 3"/>
          <p:cNvSpPr>
            <a:spLocks noGrp="1" noRot="1" noChangeAspect="1"/>
          </p:cNvSpPr>
          <p:nvPr>
            <p:ph type="sldImg" idx="2"/>
          </p:nvPr>
        </p:nvSpPr>
        <p:spPr>
          <a:xfrm>
            <a:off x="2208213" y="1241425"/>
            <a:ext cx="2390775" cy="3355975"/>
          </a:xfrm>
          <a:prstGeom prst="rect">
            <a:avLst/>
          </a:prstGeom>
          <a:noFill/>
          <a:ln w="12700">
            <a:solidFill>
              <a:prstClr val="black"/>
            </a:solidFill>
          </a:ln>
        </p:spPr>
        <p:txBody>
          <a:bodyPr vert="horz" lIns="91547" tIns="45773" rIns="91547" bIns="45773" rtlCol="0" anchor="ctr"/>
          <a:lstStyle/>
          <a:p>
            <a:endParaRPr lang="ja-JP" altLang="en-US"/>
          </a:p>
        </p:txBody>
      </p:sp>
      <p:sp>
        <p:nvSpPr>
          <p:cNvPr id="5" name="ノート プレースホルダー 4"/>
          <p:cNvSpPr>
            <a:spLocks noGrp="1"/>
          </p:cNvSpPr>
          <p:nvPr>
            <p:ph type="body" sz="quarter" idx="3"/>
          </p:nvPr>
        </p:nvSpPr>
        <p:spPr>
          <a:xfrm>
            <a:off x="680721" y="4783309"/>
            <a:ext cx="5445760" cy="3913614"/>
          </a:xfrm>
          <a:prstGeom prst="rect">
            <a:avLst/>
          </a:prstGeom>
        </p:spPr>
        <p:txBody>
          <a:bodyPr vert="horz" lIns="91547" tIns="45773" rIns="91547" bIns="4577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651"/>
            <a:ext cx="2949786" cy="498691"/>
          </a:xfrm>
          <a:prstGeom prst="rect">
            <a:avLst/>
          </a:prstGeom>
        </p:spPr>
        <p:txBody>
          <a:bodyPr vert="horz" lIns="91547" tIns="45773" rIns="91547" bIns="45773"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3855842" y="9440651"/>
            <a:ext cx="2949786" cy="498691"/>
          </a:xfrm>
          <a:prstGeom prst="rect">
            <a:avLst/>
          </a:prstGeom>
        </p:spPr>
        <p:txBody>
          <a:bodyPr vert="horz" lIns="91547" tIns="45773" rIns="91547" bIns="45773" rtlCol="0" anchor="b"/>
          <a:lstStyle>
            <a:lvl1pPr algn="r">
              <a:defRPr sz="1100"/>
            </a:lvl1pPr>
          </a:lstStyle>
          <a:p>
            <a:fld id="{ACD93CC5-A9B8-46A1-B8C3-70AA73E05DA2}" type="slidenum">
              <a:rPr kumimoji="1" lang="ja-JP" altLang="en-US" smtClean="0"/>
              <a:t>‹#›</a:t>
            </a:fld>
            <a:endParaRPr kumimoji="1" lang="ja-JP" altLang="en-US"/>
          </a:p>
        </p:txBody>
      </p:sp>
    </p:spTree>
    <p:extLst>
      <p:ext uri="{BB962C8B-B14F-4D97-AF65-F5344CB8AC3E}">
        <p14:creationId xmlns:p14="http://schemas.microsoft.com/office/powerpoint/2010/main" val="3670022972"/>
      </p:ext>
    </p:extLst>
  </p:cSld>
  <p:clrMap bg1="lt1" tx1="dk1" bg2="lt2" tx2="dk2" accent1="accent1" accent2="accent2" accent3="accent3" accent4="accent4" accent5="accent5" accent6="accent6" hlink="hlink" folHlink="folHlink"/>
  <p:notesStyle>
    <a:lvl1pPr marL="0" algn="l" defTabSz="1019007" rtl="0" eaLnBrk="1" latinLnBrk="0" hangingPunct="1">
      <a:defRPr kumimoji="1" sz="1337" kern="1200">
        <a:solidFill>
          <a:schemeClr val="tx1"/>
        </a:solidFill>
        <a:latin typeface="+mn-lt"/>
        <a:ea typeface="+mn-ea"/>
        <a:cs typeface="+mn-cs"/>
      </a:defRPr>
    </a:lvl1pPr>
    <a:lvl2pPr marL="509504" algn="l" defTabSz="1019007" rtl="0" eaLnBrk="1" latinLnBrk="0" hangingPunct="1">
      <a:defRPr kumimoji="1" sz="1337" kern="1200">
        <a:solidFill>
          <a:schemeClr val="tx1"/>
        </a:solidFill>
        <a:latin typeface="+mn-lt"/>
        <a:ea typeface="+mn-ea"/>
        <a:cs typeface="+mn-cs"/>
      </a:defRPr>
    </a:lvl2pPr>
    <a:lvl3pPr marL="1019007" algn="l" defTabSz="1019007" rtl="0" eaLnBrk="1" latinLnBrk="0" hangingPunct="1">
      <a:defRPr kumimoji="1" sz="1337" kern="1200">
        <a:solidFill>
          <a:schemeClr val="tx1"/>
        </a:solidFill>
        <a:latin typeface="+mn-lt"/>
        <a:ea typeface="+mn-ea"/>
        <a:cs typeface="+mn-cs"/>
      </a:defRPr>
    </a:lvl3pPr>
    <a:lvl4pPr marL="1528511" algn="l" defTabSz="1019007" rtl="0" eaLnBrk="1" latinLnBrk="0" hangingPunct="1">
      <a:defRPr kumimoji="1" sz="1337" kern="1200">
        <a:solidFill>
          <a:schemeClr val="tx1"/>
        </a:solidFill>
        <a:latin typeface="+mn-lt"/>
        <a:ea typeface="+mn-ea"/>
        <a:cs typeface="+mn-cs"/>
      </a:defRPr>
    </a:lvl4pPr>
    <a:lvl5pPr marL="2038015" algn="l" defTabSz="1019007" rtl="0" eaLnBrk="1" latinLnBrk="0" hangingPunct="1">
      <a:defRPr kumimoji="1" sz="1337" kern="1200">
        <a:solidFill>
          <a:schemeClr val="tx1"/>
        </a:solidFill>
        <a:latin typeface="+mn-lt"/>
        <a:ea typeface="+mn-ea"/>
        <a:cs typeface="+mn-cs"/>
      </a:defRPr>
    </a:lvl5pPr>
    <a:lvl6pPr marL="2547518" algn="l" defTabSz="1019007" rtl="0" eaLnBrk="1" latinLnBrk="0" hangingPunct="1">
      <a:defRPr kumimoji="1" sz="1337" kern="1200">
        <a:solidFill>
          <a:schemeClr val="tx1"/>
        </a:solidFill>
        <a:latin typeface="+mn-lt"/>
        <a:ea typeface="+mn-ea"/>
        <a:cs typeface="+mn-cs"/>
      </a:defRPr>
    </a:lvl6pPr>
    <a:lvl7pPr marL="3057022" algn="l" defTabSz="1019007" rtl="0" eaLnBrk="1" latinLnBrk="0" hangingPunct="1">
      <a:defRPr kumimoji="1" sz="1337" kern="1200">
        <a:solidFill>
          <a:schemeClr val="tx1"/>
        </a:solidFill>
        <a:latin typeface="+mn-lt"/>
        <a:ea typeface="+mn-ea"/>
        <a:cs typeface="+mn-cs"/>
      </a:defRPr>
    </a:lvl7pPr>
    <a:lvl8pPr marL="3566526" algn="l" defTabSz="1019007" rtl="0" eaLnBrk="1" latinLnBrk="0" hangingPunct="1">
      <a:defRPr kumimoji="1" sz="1337" kern="1200">
        <a:solidFill>
          <a:schemeClr val="tx1"/>
        </a:solidFill>
        <a:latin typeface="+mn-lt"/>
        <a:ea typeface="+mn-ea"/>
        <a:cs typeface="+mn-cs"/>
      </a:defRPr>
    </a:lvl8pPr>
    <a:lvl9pPr marL="4076029" algn="l" defTabSz="1019007" rtl="0" eaLnBrk="1" latinLnBrk="0" hangingPunct="1">
      <a:defRPr kumimoji="1"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CD93CC5-A9B8-46A1-B8C3-70AA73E05DA2}" type="slidenum">
              <a:rPr kumimoji="1" lang="ja-JP" altLang="en-US" smtClean="0"/>
              <a:t>1</a:t>
            </a:fld>
            <a:endParaRPr kumimoji="1" lang="ja-JP" altLang="en-US"/>
          </a:p>
        </p:txBody>
      </p:sp>
    </p:spTree>
    <p:extLst>
      <p:ext uri="{BB962C8B-B14F-4D97-AF65-F5344CB8AC3E}">
        <p14:creationId xmlns:p14="http://schemas.microsoft.com/office/powerpoint/2010/main" val="31337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CD93CC5-A9B8-46A1-B8C3-70AA73E05DA2}" type="slidenum">
              <a:rPr kumimoji="1" lang="ja-JP" altLang="en-US" smtClean="0"/>
              <a:t>2</a:t>
            </a:fld>
            <a:endParaRPr kumimoji="1" lang="ja-JP" altLang="en-US"/>
          </a:p>
        </p:txBody>
      </p:sp>
    </p:spTree>
    <p:extLst>
      <p:ext uri="{BB962C8B-B14F-4D97-AF65-F5344CB8AC3E}">
        <p14:creationId xmlns:p14="http://schemas.microsoft.com/office/powerpoint/2010/main" val="3405445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F1F4DE7-F185-48A7-A1AB-1CC0AE363AF7}" type="slidenum">
              <a:rPr kumimoji="1" lang="ja-JP" altLang="en-US" smtClean="0"/>
              <a:t>3</a:t>
            </a:fld>
            <a:endParaRPr kumimoji="1" lang="ja-JP" altLang="en-US"/>
          </a:p>
        </p:txBody>
      </p:sp>
    </p:spTree>
    <p:extLst>
      <p:ext uri="{BB962C8B-B14F-4D97-AF65-F5344CB8AC3E}">
        <p14:creationId xmlns:p14="http://schemas.microsoft.com/office/powerpoint/2010/main" val="1565845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CD93CC5-A9B8-46A1-B8C3-70AA73E05DA2}" type="slidenum">
              <a:rPr kumimoji="1" lang="ja-JP" altLang="en-US" smtClean="0"/>
              <a:t>4</a:t>
            </a:fld>
            <a:endParaRPr kumimoji="1" lang="ja-JP" altLang="en-US"/>
          </a:p>
        </p:txBody>
      </p:sp>
    </p:spTree>
    <p:extLst>
      <p:ext uri="{BB962C8B-B14F-4D97-AF65-F5344CB8AC3E}">
        <p14:creationId xmlns:p14="http://schemas.microsoft.com/office/powerpoint/2010/main" val="1431649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F1F4DE7-F185-48A7-A1AB-1CC0AE363AF7}" type="slidenum">
              <a:rPr kumimoji="1" lang="ja-JP" altLang="en-US" smtClean="0"/>
              <a:t>5</a:t>
            </a:fld>
            <a:endParaRPr kumimoji="1" lang="ja-JP" altLang="en-US"/>
          </a:p>
        </p:txBody>
      </p:sp>
    </p:spTree>
    <p:extLst>
      <p:ext uri="{BB962C8B-B14F-4D97-AF65-F5344CB8AC3E}">
        <p14:creationId xmlns:p14="http://schemas.microsoft.com/office/powerpoint/2010/main" val="1574460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E339E-BE7A-03A5-BEE5-BB3E8FAB01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4CADEFF-35DA-24AC-EF15-99FEF472F41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7B84458-B4D3-70FB-3BD7-79BD7D1FEDBB}"/>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B80A01E-573E-212C-5240-368638F2C144}"/>
              </a:ext>
            </a:extLst>
          </p:cNvPr>
          <p:cNvSpPr>
            <a:spLocks noGrp="1"/>
          </p:cNvSpPr>
          <p:nvPr>
            <p:ph type="sldNum" sz="quarter" idx="5"/>
          </p:nvPr>
        </p:nvSpPr>
        <p:spPr/>
        <p:txBody>
          <a:bodyPr/>
          <a:lstStyle/>
          <a:p>
            <a:fld id="{ACD93CC5-A9B8-46A1-B8C3-70AA73E05DA2}" type="slidenum">
              <a:rPr kumimoji="1" lang="ja-JP" altLang="en-US" smtClean="0"/>
              <a:t>7</a:t>
            </a:fld>
            <a:endParaRPr kumimoji="1" lang="ja-JP" altLang="en-US"/>
          </a:p>
        </p:txBody>
      </p:sp>
    </p:spTree>
    <p:extLst>
      <p:ext uri="{BB962C8B-B14F-4D97-AF65-F5344CB8AC3E}">
        <p14:creationId xmlns:p14="http://schemas.microsoft.com/office/powerpoint/2010/main" val="3791886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CD93CC5-A9B8-46A1-B8C3-70AA73E05DA2}" type="slidenum">
              <a:rPr kumimoji="1" lang="ja-JP" altLang="en-US" smtClean="0"/>
              <a:t>8</a:t>
            </a:fld>
            <a:endParaRPr kumimoji="1" lang="ja-JP" altLang="en-US"/>
          </a:p>
        </p:txBody>
      </p:sp>
    </p:spTree>
    <p:extLst>
      <p:ext uri="{BB962C8B-B14F-4D97-AF65-F5344CB8AC3E}">
        <p14:creationId xmlns:p14="http://schemas.microsoft.com/office/powerpoint/2010/main" val="2655557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CD93CC5-A9B8-46A1-B8C3-70AA73E05DA2}" type="slidenum">
              <a:rPr kumimoji="1" lang="ja-JP" altLang="en-US" smtClean="0"/>
              <a:t>9</a:t>
            </a:fld>
            <a:endParaRPr kumimoji="1" lang="ja-JP" altLang="en-US"/>
          </a:p>
        </p:txBody>
      </p:sp>
    </p:spTree>
    <p:extLst>
      <p:ext uri="{BB962C8B-B14F-4D97-AF65-F5344CB8AC3E}">
        <p14:creationId xmlns:p14="http://schemas.microsoft.com/office/powerpoint/2010/main" val="3192501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CD93CC5-A9B8-46A1-B8C3-70AA73E05DA2}" type="slidenum">
              <a:rPr kumimoji="1" lang="ja-JP" altLang="en-US" smtClean="0"/>
              <a:t>10</a:t>
            </a:fld>
            <a:endParaRPr kumimoji="1" lang="ja-JP" altLang="en-US"/>
          </a:p>
        </p:txBody>
      </p:sp>
    </p:spTree>
    <p:extLst>
      <p:ext uri="{BB962C8B-B14F-4D97-AF65-F5344CB8AC3E}">
        <p14:creationId xmlns:p14="http://schemas.microsoft.com/office/powerpoint/2010/main" val="397427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CD93CC5-A9B8-46A1-B8C3-70AA73E05DA2}" type="slidenum">
              <a:rPr kumimoji="1" lang="ja-JP" altLang="en-US" smtClean="0"/>
              <a:t>11</a:t>
            </a:fld>
            <a:endParaRPr kumimoji="1" lang="ja-JP" altLang="en-US"/>
          </a:p>
        </p:txBody>
      </p:sp>
    </p:spTree>
    <p:extLst>
      <p:ext uri="{BB962C8B-B14F-4D97-AF65-F5344CB8AC3E}">
        <p14:creationId xmlns:p14="http://schemas.microsoft.com/office/powerpoint/2010/main" val="834011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CD93CC5-A9B8-46A1-B8C3-70AA73E05DA2}" type="slidenum">
              <a:rPr kumimoji="1" lang="ja-JP" altLang="en-US" smtClean="0"/>
              <a:t>12</a:t>
            </a:fld>
            <a:endParaRPr kumimoji="1" lang="ja-JP" altLang="en-US"/>
          </a:p>
        </p:txBody>
      </p:sp>
    </p:spTree>
    <p:extLst>
      <p:ext uri="{BB962C8B-B14F-4D97-AF65-F5344CB8AC3E}">
        <p14:creationId xmlns:p14="http://schemas.microsoft.com/office/powerpoint/2010/main" val="2638538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CD93CC5-A9B8-46A1-B8C3-70AA73E05DA2}" type="slidenum">
              <a:rPr kumimoji="1" lang="ja-JP" altLang="en-US" smtClean="0"/>
              <a:t>13</a:t>
            </a:fld>
            <a:endParaRPr kumimoji="1" lang="ja-JP" altLang="en-US"/>
          </a:p>
        </p:txBody>
      </p:sp>
    </p:spTree>
    <p:extLst>
      <p:ext uri="{BB962C8B-B14F-4D97-AF65-F5344CB8AC3E}">
        <p14:creationId xmlns:p14="http://schemas.microsoft.com/office/powerpoint/2010/main" val="1560681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CD93CC5-A9B8-46A1-B8C3-70AA73E05DA2}" type="slidenum">
              <a:rPr kumimoji="1" lang="ja-JP" altLang="en-US" smtClean="0"/>
              <a:t>14</a:t>
            </a:fld>
            <a:endParaRPr kumimoji="1" lang="ja-JP" altLang="en-US"/>
          </a:p>
        </p:txBody>
      </p:sp>
    </p:spTree>
    <p:extLst>
      <p:ext uri="{BB962C8B-B14F-4D97-AF65-F5344CB8AC3E}">
        <p14:creationId xmlns:p14="http://schemas.microsoft.com/office/powerpoint/2010/main" val="1369268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785129"/>
            <a:ext cx="6609239" cy="3797500"/>
          </a:xfrm>
          <a:prstGeom prst="rect">
            <a:avLst/>
          </a:prstGeom>
        </p:spPr>
        <p:txBody>
          <a:bodyPr anchor="b"/>
          <a:lstStyle>
            <a:lvl1pPr algn="ctr">
              <a:defRPr sz="5102"/>
            </a:lvl1pPr>
          </a:lstStyle>
          <a:p>
            <a:r>
              <a:rPr lang="ja-JP" altLang="en-US"/>
              <a:t>マスター タイトルの書式設定</a:t>
            </a:r>
            <a:endParaRPr lang="en-US" dirty="0"/>
          </a:p>
        </p:txBody>
      </p:sp>
      <p:sp>
        <p:nvSpPr>
          <p:cNvPr id="3" name="Subtitle 2"/>
          <p:cNvSpPr>
            <a:spLocks noGrp="1"/>
          </p:cNvSpPr>
          <p:nvPr>
            <p:ph type="subTitle" idx="1"/>
          </p:nvPr>
        </p:nvSpPr>
        <p:spPr>
          <a:xfrm>
            <a:off x="971947" y="5729075"/>
            <a:ext cx="5831681" cy="2633505"/>
          </a:xfrm>
          <a:prstGeom prst="rect">
            <a:avLst/>
          </a:prstGeo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94A3B7E-DD21-4048-88F3-59665D8E8CDB}" type="datetimeFigureOut">
              <a:rPr lang="en-US">
                <a:solidFill>
                  <a:prstClr val="black">
                    <a:tint val="75000"/>
                  </a:prstClr>
                </a:solidFill>
              </a:rPr>
              <a:pPr>
                <a:defRPr/>
              </a:pPr>
              <a:t>1/14/2025</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84903F17-9641-4B84-A974-7D55D06F189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10892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534988" y="2903538"/>
            <a:ext cx="6705600" cy="6921500"/>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AE7DE13-46BE-4B37-9FBB-8FA2A87D7224}" type="datetimeFigureOut">
              <a:rPr lang="en-US">
                <a:solidFill>
                  <a:prstClr val="black">
                    <a:tint val="75000"/>
                  </a:prstClr>
                </a:solidFill>
              </a:rPr>
              <a:pPr>
                <a:defRPr/>
              </a:pPr>
              <a:t>1/14/2025</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9A7FC707-0A99-4B85-9C38-B64E72987C1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55207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30522" y="2719357"/>
            <a:ext cx="6706433" cy="4537305"/>
          </a:xfrm>
          <a:prstGeom prst="rect">
            <a:avLst/>
          </a:prstGeom>
        </p:spPr>
        <p:txBody>
          <a:bodyPr anchor="b"/>
          <a:lstStyle>
            <a:lvl1pPr>
              <a:defRPr sz="5102"/>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30522" y="7299586"/>
            <a:ext cx="6706433" cy="2386061"/>
          </a:xfrm>
          <a:prstGeom prst="rect">
            <a:avLst/>
          </a:prstGeom>
        </p:spPr>
        <p:txBody>
          <a:bodyPr/>
          <a:lstStyle>
            <a:lvl1pPr marL="0" indent="0">
              <a:buNone/>
              <a:defRPr sz="2041">
                <a:solidFill>
                  <a:schemeClr val="tx1"/>
                </a:solidFill>
              </a:defRPr>
            </a:lvl1pPr>
            <a:lvl2pPr marL="388757" indent="0">
              <a:buNone/>
              <a:defRPr sz="1701">
                <a:solidFill>
                  <a:schemeClr val="tx1">
                    <a:tint val="75000"/>
                  </a:schemeClr>
                </a:solidFill>
              </a:defRPr>
            </a:lvl2pPr>
            <a:lvl3pPr marL="777514" indent="0">
              <a:buNone/>
              <a:defRPr sz="1531">
                <a:solidFill>
                  <a:schemeClr val="tx1">
                    <a:tint val="75000"/>
                  </a:schemeClr>
                </a:solidFill>
              </a:defRPr>
            </a:lvl3pPr>
            <a:lvl4pPr marL="1166271" indent="0">
              <a:buNone/>
              <a:defRPr sz="1360">
                <a:solidFill>
                  <a:schemeClr val="tx1">
                    <a:tint val="75000"/>
                  </a:schemeClr>
                </a:solidFill>
              </a:defRPr>
            </a:lvl4pPr>
            <a:lvl5pPr marL="1555029" indent="0">
              <a:buNone/>
              <a:defRPr sz="1360">
                <a:solidFill>
                  <a:schemeClr val="tx1">
                    <a:tint val="75000"/>
                  </a:schemeClr>
                </a:solidFill>
              </a:defRPr>
            </a:lvl5pPr>
            <a:lvl6pPr marL="1943786" indent="0">
              <a:buNone/>
              <a:defRPr sz="1360">
                <a:solidFill>
                  <a:schemeClr val="tx1">
                    <a:tint val="75000"/>
                  </a:schemeClr>
                </a:solidFill>
              </a:defRPr>
            </a:lvl6pPr>
            <a:lvl7pPr marL="2332543" indent="0">
              <a:buNone/>
              <a:defRPr sz="1360">
                <a:solidFill>
                  <a:schemeClr val="tx1">
                    <a:tint val="75000"/>
                  </a:schemeClr>
                </a:solidFill>
              </a:defRPr>
            </a:lvl7pPr>
            <a:lvl8pPr marL="2721300" indent="0">
              <a:buNone/>
              <a:defRPr sz="1360">
                <a:solidFill>
                  <a:schemeClr val="tx1">
                    <a:tint val="75000"/>
                  </a:schemeClr>
                </a:solidFill>
              </a:defRPr>
            </a:lvl8pPr>
            <a:lvl9pPr marL="3110057" indent="0">
              <a:buNone/>
              <a:defRPr sz="136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8184D596-71CB-401C-BE2A-FF96587D8E95}" type="datetimeFigureOut">
              <a:rPr lang="en-US">
                <a:solidFill>
                  <a:prstClr val="black">
                    <a:tint val="75000"/>
                  </a:prstClr>
                </a:solidFill>
              </a:rPr>
              <a:pPr>
                <a:defRPr/>
              </a:pPr>
              <a:t>1/14/2025</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3D9CCBC2-8C21-4C9A-A2A0-C4F7CFD13B6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92403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34571" y="2903673"/>
            <a:ext cx="3304619" cy="6920844"/>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936385" y="2903673"/>
            <a:ext cx="3304619" cy="6920844"/>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B73FDC24-657B-46BD-9F76-F6EB56EE60B7}" type="datetimeFigureOut">
              <a:rPr lang="en-US">
                <a:solidFill>
                  <a:prstClr val="black">
                    <a:tint val="75000"/>
                  </a:prstClr>
                </a:solidFill>
              </a:rPr>
              <a:pPr>
                <a:defRPr/>
              </a:pPr>
              <a:t>1/14/2025</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0B8B99DA-1B7B-4D03-B44C-EA0B6BFD2A8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6316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35584" y="580737"/>
            <a:ext cx="6706433" cy="2108320"/>
          </a:xfrm>
          <a:prstGeom prst="rect">
            <a:avLst/>
          </a:prstGeo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5584" y="2673905"/>
            <a:ext cx="3289432" cy="1310440"/>
          </a:xfrm>
          <a:prstGeom prst="rect">
            <a:avLst/>
          </a:prstGeo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4" name="Content Placeholder 3"/>
          <p:cNvSpPr>
            <a:spLocks noGrp="1"/>
          </p:cNvSpPr>
          <p:nvPr>
            <p:ph sz="half" idx="2"/>
          </p:nvPr>
        </p:nvSpPr>
        <p:spPr>
          <a:xfrm>
            <a:off x="535584" y="3984345"/>
            <a:ext cx="3289432" cy="5860372"/>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936385" y="2673905"/>
            <a:ext cx="3305632" cy="1310440"/>
          </a:xfrm>
          <a:prstGeom prst="rect">
            <a:avLst/>
          </a:prstGeo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6" name="Content Placeholder 5"/>
          <p:cNvSpPr>
            <a:spLocks noGrp="1"/>
          </p:cNvSpPr>
          <p:nvPr>
            <p:ph sz="quarter" idx="4"/>
          </p:nvPr>
        </p:nvSpPr>
        <p:spPr>
          <a:xfrm>
            <a:off x="3936385" y="3984345"/>
            <a:ext cx="3305632" cy="5860372"/>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23244564-11C5-49CA-A6C6-0EFA5B9EEF59}" type="datetimeFigureOut">
              <a:rPr lang="en-US">
                <a:solidFill>
                  <a:prstClr val="black">
                    <a:tint val="75000"/>
                  </a:prstClr>
                </a:solidFill>
              </a:rPr>
              <a:pPr>
                <a:defRPr/>
              </a:pPr>
              <a:t>1/14/2025</a:t>
            </a:fld>
            <a:endParaRPr lang="en-US" dirty="0">
              <a:solidFill>
                <a:prstClr val="black">
                  <a:tint val="75000"/>
                </a:prstClr>
              </a:solidFill>
            </a:endParaRPr>
          </a:p>
        </p:txBody>
      </p:sp>
      <p:sp>
        <p:nvSpPr>
          <p:cNvPr id="8"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A10FB411-F8C4-4E71-AA2F-EFB8BA58573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9328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1E3C5F0A-E814-4F5B-8509-4826EF6EAFAD}" type="datetimeFigureOut">
              <a:rPr lang="en-US">
                <a:solidFill>
                  <a:prstClr val="black">
                    <a:tint val="75000"/>
                  </a:prstClr>
                </a:solidFill>
              </a:rPr>
              <a:pPr>
                <a:defRPr/>
              </a:pPr>
              <a:t>1/14/2025</a:t>
            </a:fld>
            <a:endParaRPr lang="en-US" dirty="0">
              <a:solidFill>
                <a:prstClr val="black">
                  <a:tint val="75000"/>
                </a:prstClr>
              </a:solidFill>
            </a:endParaRPr>
          </a:p>
        </p:txBody>
      </p:sp>
      <p:sp>
        <p:nvSpPr>
          <p:cNvPr id="4"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F8C3135D-753B-4641-9B40-F5C756AB03B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75906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449F838-D727-4C3D-981F-C91357BA9725}" type="datetimeFigureOut">
              <a:rPr lang="en-US">
                <a:solidFill>
                  <a:prstClr val="black">
                    <a:tint val="75000"/>
                  </a:prstClr>
                </a:solidFill>
              </a:rPr>
              <a:pPr>
                <a:defRPr/>
              </a:pPr>
              <a:t>1/14/2025</a:t>
            </a:fld>
            <a:endParaRPr lang="en-US" dirty="0">
              <a:solidFill>
                <a:prstClr val="black">
                  <a:tint val="75000"/>
                </a:prstClr>
              </a:solidFill>
            </a:endParaRPr>
          </a:p>
        </p:txBody>
      </p:sp>
      <p:sp>
        <p:nvSpPr>
          <p:cNvPr id="3"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2E37CFDE-7B0F-4037-894D-A6CABA6358C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66309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a:prstGeom prst="rect">
            <a:avLst/>
          </a:prstGeom>
        </p:spPr>
        <p:txBody>
          <a:bodyPr anchor="b"/>
          <a:lstStyle>
            <a:lvl1pPr>
              <a:defRPr sz="2721"/>
            </a:lvl1pPr>
          </a:lstStyle>
          <a:p>
            <a:r>
              <a:rPr lang="ja-JP" altLang="en-US"/>
              <a:t>マスター タイトルの書式設定</a:t>
            </a:r>
            <a:endParaRPr lang="en-US" dirty="0"/>
          </a:p>
        </p:txBody>
      </p:sp>
      <p:sp>
        <p:nvSpPr>
          <p:cNvPr id="3" name="Content Placeholder 2"/>
          <p:cNvSpPr>
            <a:spLocks noGrp="1"/>
          </p:cNvSpPr>
          <p:nvPr>
            <p:ph idx="1"/>
          </p:nvPr>
        </p:nvSpPr>
        <p:spPr>
          <a:xfrm>
            <a:off x="3305632" y="1570511"/>
            <a:ext cx="3936385" cy="7751546"/>
          </a:xfrm>
          <a:prstGeom prst="rect">
            <a:avLst/>
          </a:prstGeo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35584" y="3272314"/>
            <a:ext cx="2507825" cy="6062366"/>
          </a:xfrm>
          <a:prstGeom prst="rect">
            <a:avLst/>
          </a:prstGeo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1578700-CC02-43A7-8D67-617F0C9B34C3}" type="datetimeFigureOut">
              <a:rPr lang="en-US">
                <a:solidFill>
                  <a:prstClr val="black">
                    <a:tint val="75000"/>
                  </a:prstClr>
                </a:solidFill>
              </a:rPr>
              <a:pPr>
                <a:defRPr/>
              </a:pPr>
              <a:t>1/14/2025</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717CBD56-090A-4AA6-BB18-0A87B6BE424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71046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a:prstGeom prst="rect">
            <a:avLst/>
          </a:prstGeom>
        </p:spPr>
        <p:txBody>
          <a:bodyPr anchor="b"/>
          <a:lstStyle>
            <a:lvl1pPr>
              <a:defRPr sz="2721"/>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305632" y="1570511"/>
            <a:ext cx="3936385" cy="7751546"/>
          </a:xfrm>
          <a:prstGeom prst="rect">
            <a:avLst/>
          </a:prstGeo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535584" y="3272314"/>
            <a:ext cx="2507825" cy="6062366"/>
          </a:xfrm>
          <a:prstGeom prst="rect">
            <a:avLst/>
          </a:prstGeo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D7CF08AA-2110-42CD-8773-E3A4EF59A3C2}" type="datetimeFigureOut">
              <a:rPr lang="en-US">
                <a:solidFill>
                  <a:prstClr val="black">
                    <a:tint val="75000"/>
                  </a:prstClr>
                </a:solidFill>
              </a:rPr>
              <a:pPr>
                <a:defRPr/>
              </a:pPr>
              <a:t>1/14/2025</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5D69A334-02AD-4810-8742-6DB93C5EA25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14634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988" y="2903538"/>
            <a:ext cx="6705600" cy="6921500"/>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57294DBB-917B-4186-A703-7409F7CF8E54}" type="datetimeFigureOut">
              <a:rPr lang="en-US">
                <a:solidFill>
                  <a:prstClr val="black">
                    <a:tint val="75000"/>
                  </a:prstClr>
                </a:solidFill>
              </a:rPr>
              <a:pPr>
                <a:defRPr/>
              </a:pPr>
              <a:t>1/14/2025</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552B72EE-4B45-425F-B500-026DA88CB77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23652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80735"/>
            <a:ext cx="1676608" cy="9243783"/>
          </a:xfrm>
          <a:prstGeom prst="rect">
            <a:avLst/>
          </a:prstGeo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571" y="580735"/>
            <a:ext cx="4932630" cy="924378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C64D20DD-EE55-4DDE-BB8B-8D151B9371C9}" type="datetimeFigureOut">
              <a:rPr lang="en-US">
                <a:solidFill>
                  <a:prstClr val="black">
                    <a:tint val="75000"/>
                  </a:prstClr>
                </a:solidFill>
              </a:rPr>
              <a:pPr>
                <a:defRPr/>
              </a:pPr>
              <a:t>1/14/2025</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EF60586A-009D-4946-86B1-6BEB0D580BF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5280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2877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4653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776288" rtl="0" eaLnBrk="1" fontAlgn="base" hangingPunct="1">
        <a:lnSpc>
          <a:spcPct val="90000"/>
        </a:lnSpc>
        <a:spcBef>
          <a:spcPct val="0"/>
        </a:spcBef>
        <a:spcAft>
          <a:spcPct val="0"/>
        </a:spcAft>
        <a:defRPr kumimoji="1" sz="3700" kern="1200">
          <a:solidFill>
            <a:schemeClr val="tx1"/>
          </a:solidFill>
          <a:latin typeface="+mj-lt"/>
          <a:ea typeface="+mj-ea"/>
          <a:cs typeface="+mj-cs"/>
        </a:defRPr>
      </a:lvl1pPr>
      <a:lvl2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2pPr>
      <a:lvl3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3pPr>
      <a:lvl4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4pPr>
      <a:lvl5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5pPr>
      <a:lvl6pPr marL="4572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6pPr>
      <a:lvl7pPr marL="9144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7pPr>
      <a:lvl8pPr marL="13716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8pPr>
      <a:lvl9pPr marL="18288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9pPr>
    </p:titleStyle>
    <p:bodyStyle>
      <a:lvl1pPr marL="193675" indent="-193675" algn="l" defTabSz="776288" rtl="0" eaLnBrk="1" fontAlgn="base" hangingPunct="1">
        <a:lnSpc>
          <a:spcPct val="90000"/>
        </a:lnSpc>
        <a:spcBef>
          <a:spcPts val="850"/>
        </a:spcBef>
        <a:spcAft>
          <a:spcPct val="0"/>
        </a:spcAft>
        <a:buFont typeface="Arial" pitchFamily="34" charset="0"/>
        <a:buChar char="•"/>
        <a:defRPr kumimoji="1" sz="2300" kern="1200">
          <a:solidFill>
            <a:schemeClr val="tx1"/>
          </a:solidFill>
          <a:latin typeface="+mn-lt"/>
          <a:ea typeface="+mn-ea"/>
          <a:cs typeface="+mn-cs"/>
        </a:defRPr>
      </a:lvl1pPr>
      <a:lvl2pPr marL="582613" indent="-193675" algn="l" defTabSz="776288" rtl="0" eaLnBrk="1" fontAlgn="base" hangingPunct="1">
        <a:lnSpc>
          <a:spcPct val="90000"/>
        </a:lnSpc>
        <a:spcBef>
          <a:spcPts val="425"/>
        </a:spcBef>
        <a:spcAft>
          <a:spcPct val="0"/>
        </a:spcAft>
        <a:buFont typeface="Arial" pitchFamily="34" charset="0"/>
        <a:buChar char="•"/>
        <a:defRPr kumimoji="1" sz="2000" kern="1200">
          <a:solidFill>
            <a:schemeClr val="tx1"/>
          </a:solidFill>
          <a:latin typeface="+mn-lt"/>
          <a:ea typeface="+mn-ea"/>
          <a:cs typeface="+mn-cs"/>
        </a:defRPr>
      </a:lvl2pPr>
      <a:lvl3pPr marL="971550" indent="-193675" algn="l" defTabSz="776288" rtl="0" eaLnBrk="1" fontAlgn="base" hangingPunct="1">
        <a:lnSpc>
          <a:spcPct val="90000"/>
        </a:lnSpc>
        <a:spcBef>
          <a:spcPts val="425"/>
        </a:spcBef>
        <a:spcAft>
          <a:spcPct val="0"/>
        </a:spcAft>
        <a:buFont typeface="Arial" pitchFamily="34" charset="0"/>
        <a:buChar char="•"/>
        <a:defRPr kumimoji="1" sz="1700" kern="1200">
          <a:solidFill>
            <a:schemeClr val="tx1"/>
          </a:solidFill>
          <a:latin typeface="+mn-lt"/>
          <a:ea typeface="+mn-ea"/>
          <a:cs typeface="+mn-cs"/>
        </a:defRPr>
      </a:lvl3pPr>
      <a:lvl4pPr marL="136048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4pPr>
      <a:lvl5pPr marL="174783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p:bodyStyle>
    <p:otherStyle>
      <a:defPPr>
        <a:defRPr lang="en-US"/>
      </a:defPPr>
      <a:lvl1pPr marL="0" algn="l" defTabSz="777514" rtl="0" eaLnBrk="1" latinLnBrk="0" hangingPunct="1">
        <a:defRPr kumimoji="1" sz="1531" kern="1200">
          <a:solidFill>
            <a:schemeClr val="tx1"/>
          </a:solidFill>
          <a:latin typeface="+mn-lt"/>
          <a:ea typeface="+mn-ea"/>
          <a:cs typeface="+mn-cs"/>
        </a:defRPr>
      </a:lvl1pPr>
      <a:lvl2pPr marL="388757" algn="l" defTabSz="777514" rtl="0" eaLnBrk="1" latinLnBrk="0" hangingPunct="1">
        <a:defRPr kumimoji="1" sz="1531" kern="1200">
          <a:solidFill>
            <a:schemeClr val="tx1"/>
          </a:solidFill>
          <a:latin typeface="+mn-lt"/>
          <a:ea typeface="+mn-ea"/>
          <a:cs typeface="+mn-cs"/>
        </a:defRPr>
      </a:lvl2pPr>
      <a:lvl3pPr marL="777514" algn="l" defTabSz="777514" rtl="0" eaLnBrk="1" latinLnBrk="0" hangingPunct="1">
        <a:defRPr kumimoji="1" sz="1531" kern="1200">
          <a:solidFill>
            <a:schemeClr val="tx1"/>
          </a:solidFill>
          <a:latin typeface="+mn-lt"/>
          <a:ea typeface="+mn-ea"/>
          <a:cs typeface="+mn-cs"/>
        </a:defRPr>
      </a:lvl3pPr>
      <a:lvl4pPr marL="1166271" algn="l" defTabSz="777514" rtl="0" eaLnBrk="1" latinLnBrk="0" hangingPunct="1">
        <a:defRPr kumimoji="1" sz="1531" kern="1200">
          <a:solidFill>
            <a:schemeClr val="tx1"/>
          </a:solidFill>
          <a:latin typeface="+mn-lt"/>
          <a:ea typeface="+mn-ea"/>
          <a:cs typeface="+mn-cs"/>
        </a:defRPr>
      </a:lvl4pPr>
      <a:lvl5pPr marL="1555029" algn="l" defTabSz="777514" rtl="0" eaLnBrk="1" latinLnBrk="0" hangingPunct="1">
        <a:defRPr kumimoji="1" sz="1531" kern="1200">
          <a:solidFill>
            <a:schemeClr val="tx1"/>
          </a:solidFill>
          <a:latin typeface="+mn-lt"/>
          <a:ea typeface="+mn-ea"/>
          <a:cs typeface="+mn-cs"/>
        </a:defRPr>
      </a:lvl5pPr>
      <a:lvl6pPr marL="1943786" algn="l" defTabSz="777514" rtl="0" eaLnBrk="1" latinLnBrk="0" hangingPunct="1">
        <a:defRPr kumimoji="1" sz="1531" kern="1200">
          <a:solidFill>
            <a:schemeClr val="tx1"/>
          </a:solidFill>
          <a:latin typeface="+mn-lt"/>
          <a:ea typeface="+mn-ea"/>
          <a:cs typeface="+mn-cs"/>
        </a:defRPr>
      </a:lvl6pPr>
      <a:lvl7pPr marL="2332543" algn="l" defTabSz="777514" rtl="0" eaLnBrk="1" latinLnBrk="0" hangingPunct="1">
        <a:defRPr kumimoji="1" sz="1531" kern="1200">
          <a:solidFill>
            <a:schemeClr val="tx1"/>
          </a:solidFill>
          <a:latin typeface="+mn-lt"/>
          <a:ea typeface="+mn-ea"/>
          <a:cs typeface="+mn-cs"/>
        </a:defRPr>
      </a:lvl7pPr>
      <a:lvl8pPr marL="2721300" algn="l" defTabSz="777514" rtl="0" eaLnBrk="1" latinLnBrk="0" hangingPunct="1">
        <a:defRPr kumimoji="1" sz="1531" kern="1200">
          <a:solidFill>
            <a:schemeClr val="tx1"/>
          </a:solidFill>
          <a:latin typeface="+mn-lt"/>
          <a:ea typeface="+mn-ea"/>
          <a:cs typeface="+mn-cs"/>
        </a:defRPr>
      </a:lvl8pPr>
      <a:lvl9pPr marL="3110057" algn="l" defTabSz="777514" rtl="0" eaLnBrk="1" latinLnBrk="0" hangingPunct="1">
        <a:defRPr kumimoji="1"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w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gif"/></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6.png"/><Relationship Id="rId2" Type="http://schemas.openxmlformats.org/officeDocument/2006/relationships/image" Target="../media/image23.jpg"/><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29.jpe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jpe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6.pn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6.png"/><Relationship Id="rId7"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47.jpeg"/><Relationship Id="rId18" Type="http://schemas.openxmlformats.org/officeDocument/2006/relationships/diagramColors" Target="../diagrams/colors2.xml"/><Relationship Id="rId26" Type="http://schemas.openxmlformats.org/officeDocument/2006/relationships/image" Target="../media/image55.png"/><Relationship Id="rId3" Type="http://schemas.openxmlformats.org/officeDocument/2006/relationships/image" Target="../media/image6.png"/><Relationship Id="rId21" Type="http://schemas.openxmlformats.org/officeDocument/2006/relationships/image" Target="../media/image50.jpeg"/><Relationship Id="rId7" Type="http://schemas.openxmlformats.org/officeDocument/2006/relationships/diagramColors" Target="../diagrams/colors1.xml"/><Relationship Id="rId12" Type="http://schemas.microsoft.com/office/2007/relationships/hdphoto" Target="../media/hdphoto1.wdp"/><Relationship Id="rId17" Type="http://schemas.openxmlformats.org/officeDocument/2006/relationships/diagramQuickStyle" Target="../diagrams/quickStyle2.xml"/><Relationship Id="rId25" Type="http://schemas.openxmlformats.org/officeDocument/2006/relationships/image" Target="../media/image54.jpeg"/><Relationship Id="rId2" Type="http://schemas.openxmlformats.org/officeDocument/2006/relationships/notesSlide" Target="../notesSlides/notesSlide9.xml"/><Relationship Id="rId16" Type="http://schemas.openxmlformats.org/officeDocument/2006/relationships/diagramLayout" Target="../diagrams/layout2.xml"/><Relationship Id="rId20" Type="http://schemas.openxmlformats.org/officeDocument/2006/relationships/image" Target="../media/image49.png"/><Relationship Id="rId29" Type="http://schemas.openxmlformats.org/officeDocument/2006/relationships/image" Target="../media/image58.jpeg"/><Relationship Id="rId1" Type="http://schemas.openxmlformats.org/officeDocument/2006/relationships/slideLayout" Target="../slideLayouts/slideLayout12.xml"/><Relationship Id="rId6" Type="http://schemas.openxmlformats.org/officeDocument/2006/relationships/diagramQuickStyle" Target="../diagrams/quickStyle1.xml"/><Relationship Id="rId11" Type="http://schemas.openxmlformats.org/officeDocument/2006/relationships/image" Target="../media/image46.png"/><Relationship Id="rId24" Type="http://schemas.openxmlformats.org/officeDocument/2006/relationships/image" Target="../media/image53.jpeg"/><Relationship Id="rId5" Type="http://schemas.openxmlformats.org/officeDocument/2006/relationships/diagramLayout" Target="../diagrams/layout1.xml"/><Relationship Id="rId15" Type="http://schemas.openxmlformats.org/officeDocument/2006/relationships/diagramData" Target="../diagrams/data2.xml"/><Relationship Id="rId23" Type="http://schemas.openxmlformats.org/officeDocument/2006/relationships/image" Target="../media/image52.png"/><Relationship Id="rId28" Type="http://schemas.openxmlformats.org/officeDocument/2006/relationships/image" Target="../media/image57.jpeg"/><Relationship Id="rId10" Type="http://schemas.openxmlformats.org/officeDocument/2006/relationships/image" Target="../media/image45.jpeg"/><Relationship Id="rId19" Type="http://schemas.microsoft.com/office/2007/relationships/diagramDrawing" Target="../diagrams/drawing2.xml"/><Relationship Id="rId4" Type="http://schemas.openxmlformats.org/officeDocument/2006/relationships/diagramData" Target="../diagrams/data1.xml"/><Relationship Id="rId9" Type="http://schemas.openxmlformats.org/officeDocument/2006/relationships/image" Target="../media/image44.jpeg"/><Relationship Id="rId14" Type="http://schemas.openxmlformats.org/officeDocument/2006/relationships/image" Target="../media/image48.png"/><Relationship Id="rId22" Type="http://schemas.openxmlformats.org/officeDocument/2006/relationships/image" Target="../media/image51.png"/><Relationship Id="rId27" Type="http://schemas.openxmlformats.org/officeDocument/2006/relationships/image" Target="../media/image56.jpeg"/><Relationship Id="rId30" Type="http://schemas.openxmlformats.org/officeDocument/2006/relationships/image" Target="../media/image59.png"/></Relationships>
</file>

<file path=ppt/slides/_rels/slide1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png"/><Relationship Id="rId7"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1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1.jpeg"/><Relationship Id="rId7" Type="http://schemas.openxmlformats.org/officeDocument/2006/relationships/image" Target="../media/image67.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6.png"/><Relationship Id="rId5" Type="http://schemas.microsoft.com/office/2007/relationships/hdphoto" Target="../media/hdphoto2.wdp"/><Relationship Id="rId10" Type="http://schemas.openxmlformats.org/officeDocument/2006/relationships/image" Target="../media/image70.png"/><Relationship Id="rId4" Type="http://schemas.openxmlformats.org/officeDocument/2006/relationships/image" Target="../media/image66.png"/><Relationship Id="rId9" Type="http://schemas.openxmlformats.org/officeDocument/2006/relationships/image" Target="../media/image69.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71.png"/></Relationships>
</file>

<file path=ppt/slides/_rels/slide1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2.png"/><Relationship Id="rId7" Type="http://schemas.openxmlformats.org/officeDocument/2006/relationships/image" Target="../media/image74.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73.jpeg"/><Relationship Id="rId11" Type="http://schemas.openxmlformats.org/officeDocument/2006/relationships/image" Target="../media/image78.png"/><Relationship Id="rId5" Type="http://schemas.openxmlformats.org/officeDocument/2006/relationships/image" Target="../media/image72.jpeg"/><Relationship Id="rId10" Type="http://schemas.openxmlformats.org/officeDocument/2006/relationships/image" Target="../media/image77.png"/><Relationship Id="rId4" Type="http://schemas.openxmlformats.org/officeDocument/2006/relationships/image" Target="../media/image6.png"/><Relationship Id="rId9"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70" y="-54958"/>
            <a:ext cx="7809713" cy="10907713"/>
          </a:xfrm>
          <a:prstGeom prst="rect">
            <a:avLst/>
          </a:prstGeom>
          <a:solidFill>
            <a:schemeClr val="accent1">
              <a:lumMod val="60000"/>
              <a:lumOff val="40000"/>
            </a:schemeClr>
          </a:solidFill>
        </p:spPr>
      </p:pic>
      <p:sp>
        <p:nvSpPr>
          <p:cNvPr id="25" name="object 9"/>
          <p:cNvSpPr txBox="1"/>
          <p:nvPr/>
        </p:nvSpPr>
        <p:spPr>
          <a:xfrm>
            <a:off x="929390" y="7873663"/>
            <a:ext cx="6436158" cy="1124026"/>
          </a:xfrm>
          <a:prstGeom prst="rect">
            <a:avLst/>
          </a:prstGeom>
        </p:spPr>
        <p:txBody>
          <a:bodyPr vert="horz" wrap="square" lIns="0" tIns="15875" rIns="0" bIns="0" rtlCol="0">
            <a:spAutoFit/>
          </a:bodyPr>
          <a:lstStyle/>
          <a:p>
            <a:pPr marL="12700">
              <a:lnSpc>
                <a:spcPct val="100000"/>
              </a:lnSpc>
              <a:spcBef>
                <a:spcPts val="125"/>
              </a:spcBef>
            </a:pPr>
            <a:r>
              <a:rPr lang="ja-JP" altLang="en-US" sz="2800" spc="-40" dirty="0">
                <a:solidFill>
                  <a:srgbClr val="002060"/>
                </a:solidFill>
                <a:latin typeface="HGP創英ﾌﾟﾚｾﾞﾝｽEB" panose="02020800000000000000" pitchFamily="18" charset="-128"/>
                <a:ea typeface="HGP創英ﾌﾟﾚｾﾞﾝｽEB" panose="02020800000000000000" pitchFamily="18" charset="-128"/>
                <a:cs typeface="HGP明朝E"/>
              </a:rPr>
              <a:t>　　　</a:t>
            </a:r>
            <a:r>
              <a:rPr lang="ja-JP" altLang="en-US" sz="3600" spc="-40" dirty="0">
                <a:solidFill>
                  <a:srgbClr val="002060"/>
                </a:solidFill>
                <a:latin typeface="HG丸ｺﾞｼｯｸM-PRO" panose="020F0600000000000000" pitchFamily="50" charset="-128"/>
                <a:ea typeface="HG丸ｺﾞｼｯｸM-PRO" panose="020F0600000000000000" pitchFamily="50" charset="-128"/>
                <a:cs typeface="HGP明朝E"/>
              </a:rPr>
              <a:t>介護付き有料老人ホーム　　　　　ニチイケアセンターひめじ的形</a:t>
            </a:r>
            <a:endParaRPr sz="3600" dirty="0">
              <a:solidFill>
                <a:srgbClr val="002060"/>
              </a:solidFill>
              <a:latin typeface="HG丸ｺﾞｼｯｸM-PRO" panose="020F0600000000000000" pitchFamily="50" charset="-128"/>
              <a:ea typeface="HG丸ｺﾞｼｯｸM-PRO" panose="020F0600000000000000" pitchFamily="50" charset="-128"/>
              <a:cs typeface="HGP明朝E"/>
            </a:endParaRPr>
          </a:p>
        </p:txBody>
      </p:sp>
      <p:pic>
        <p:nvPicPr>
          <p:cNvPr id="6" name="Picture 5" descr="スローガン入りロゴマーク（天地8mm予備用）">
            <a:extLst>
              <a:ext uri="{FF2B5EF4-FFF2-40B4-BE49-F238E27FC236}">
                <a16:creationId xmlns:a16="http://schemas.microsoft.com/office/drawing/2014/main" id="{75781C14-A0A6-8BD1-A1AD-0249F0028F8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64854" y="10033691"/>
            <a:ext cx="3319566" cy="3688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ダリアとガーベラの元気カラーアレンジメント1">
            <a:extLst>
              <a:ext uri="{FF2B5EF4-FFF2-40B4-BE49-F238E27FC236}">
                <a16:creationId xmlns:a16="http://schemas.microsoft.com/office/drawing/2014/main" id="{EC1DF13C-BD48-A2BF-8990-82351BE1B3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929489" y="4590961"/>
            <a:ext cx="5956518" cy="5411493"/>
          </a:xfrm>
          <a:prstGeom prst="ellipse">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 name="Picture 2" descr="元気で爽やかな黄色のアレンジメント1">
            <a:extLst>
              <a:ext uri="{FF2B5EF4-FFF2-40B4-BE49-F238E27FC236}">
                <a16:creationId xmlns:a16="http://schemas.microsoft.com/office/drawing/2014/main" id="{FCBDDA43-9EE8-9D6A-D418-9B7C8E8AF57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387" y="607709"/>
            <a:ext cx="7694080" cy="7767179"/>
          </a:xfrm>
          <a:prstGeom prst="ellipse">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3" name="object 9">
            <a:extLst>
              <a:ext uri="{FF2B5EF4-FFF2-40B4-BE49-F238E27FC236}">
                <a16:creationId xmlns:a16="http://schemas.microsoft.com/office/drawing/2014/main" id="{3860F2D0-DD4B-F5AF-AA74-FCA9163FF2F9}"/>
              </a:ext>
            </a:extLst>
          </p:cNvPr>
          <p:cNvSpPr txBox="1"/>
          <p:nvPr/>
        </p:nvSpPr>
        <p:spPr>
          <a:xfrm>
            <a:off x="-836732" y="875226"/>
            <a:ext cx="7929619" cy="829073"/>
          </a:xfrm>
          <a:prstGeom prst="rect">
            <a:avLst/>
          </a:prstGeom>
        </p:spPr>
        <p:txBody>
          <a:bodyPr vert="horz" wrap="square" lIns="0" tIns="15875" rIns="0" bIns="0" rtlCol="0">
            <a:spAutoFit/>
          </a:bodyPr>
          <a:lstStyle/>
          <a:p>
            <a:pPr marL="12700">
              <a:lnSpc>
                <a:spcPct val="100000"/>
              </a:lnSpc>
              <a:spcBef>
                <a:spcPts val="125"/>
              </a:spcBef>
            </a:pPr>
            <a:r>
              <a:rPr lang="ja-JP" altLang="en-US" sz="2800" spc="-40" dirty="0">
                <a:solidFill>
                  <a:srgbClr val="002060"/>
                </a:solidFill>
                <a:latin typeface="HGP創英ﾌﾟﾚｾﾞﾝｽEB" panose="02020800000000000000" pitchFamily="18" charset="-128"/>
                <a:ea typeface="HGP創英ﾌﾟﾚｾﾞﾝｽEB" panose="02020800000000000000" pitchFamily="18" charset="-128"/>
                <a:cs typeface="HGP明朝E"/>
              </a:rPr>
              <a:t>　　　　　　　</a:t>
            </a:r>
            <a:r>
              <a:rPr lang="ja-JP" altLang="en-US" sz="2400" spc="-40" dirty="0">
                <a:solidFill>
                  <a:srgbClr val="002060"/>
                </a:solidFill>
                <a:latin typeface="HG丸ｺﾞｼｯｸM-PRO" panose="020F0600000000000000" pitchFamily="50" charset="-128"/>
                <a:ea typeface="HG丸ｺﾞｼｯｸM-PRO" panose="020F0600000000000000" pitchFamily="50" charset="-128"/>
                <a:cs typeface="HGP明朝E"/>
              </a:rPr>
              <a:t>豊かな自然に囲まれ</a:t>
            </a:r>
            <a:endParaRPr lang="en-US" altLang="ja-JP" sz="2400" spc="-40" dirty="0">
              <a:solidFill>
                <a:srgbClr val="002060"/>
              </a:solidFill>
              <a:latin typeface="HG丸ｺﾞｼｯｸM-PRO" panose="020F0600000000000000" pitchFamily="50" charset="-128"/>
              <a:ea typeface="HG丸ｺﾞｼｯｸM-PRO" panose="020F0600000000000000" pitchFamily="50" charset="-128"/>
              <a:cs typeface="HGP明朝E"/>
            </a:endParaRPr>
          </a:p>
          <a:p>
            <a:pPr marL="12700">
              <a:lnSpc>
                <a:spcPct val="100000"/>
              </a:lnSpc>
              <a:spcBef>
                <a:spcPts val="125"/>
              </a:spcBef>
            </a:pPr>
            <a:r>
              <a:rPr lang="ja-JP" altLang="en-US" sz="2400" spc="-40" dirty="0">
                <a:solidFill>
                  <a:srgbClr val="002060"/>
                </a:solidFill>
                <a:latin typeface="HG丸ｺﾞｼｯｸM-PRO" panose="020F0600000000000000" pitchFamily="50" charset="-128"/>
                <a:ea typeface="HG丸ｺﾞｼｯｸM-PRO" panose="020F0600000000000000" pitchFamily="50" charset="-128"/>
                <a:cs typeface="HGP明朝E"/>
              </a:rPr>
              <a:t>　　　　　　　　　　心豊かに楽しく、健やかに過ごす</a:t>
            </a:r>
            <a:endParaRPr sz="2400" dirty="0">
              <a:solidFill>
                <a:srgbClr val="002060"/>
              </a:solidFill>
              <a:latin typeface="HG丸ｺﾞｼｯｸM-PRO" panose="020F0600000000000000" pitchFamily="50" charset="-128"/>
              <a:ea typeface="HG丸ｺﾞｼｯｸM-PRO" panose="020F0600000000000000" pitchFamily="50" charset="-128"/>
              <a:cs typeface="HGP明朝E"/>
            </a:endParaRPr>
          </a:p>
        </p:txBody>
      </p:sp>
    </p:spTree>
    <p:extLst>
      <p:ext uri="{BB962C8B-B14F-4D97-AF65-F5344CB8AC3E}">
        <p14:creationId xmlns:p14="http://schemas.microsoft.com/office/powerpoint/2010/main" val="3394159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365580"/>
            <a:ext cx="7482904" cy="253945"/>
          </a:xfrm>
          <a:prstGeom prst="rect">
            <a:avLst/>
          </a:prstGeom>
        </p:spPr>
      </p:pic>
      <p:pic>
        <p:nvPicPr>
          <p:cNvPr id="3" name="図 2">
            <a:extLst>
              <a:ext uri="{FF2B5EF4-FFF2-40B4-BE49-F238E27FC236}">
                <a16:creationId xmlns:a16="http://schemas.microsoft.com/office/drawing/2014/main" id="{66418224-7DFF-3F68-9A1E-9B2554AE66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10354688"/>
            <a:ext cx="7482904" cy="253945"/>
          </a:xfrm>
          <a:prstGeom prst="rect">
            <a:avLst/>
          </a:prstGeom>
        </p:spPr>
      </p:pic>
      <p:pic>
        <p:nvPicPr>
          <p:cNvPr id="10" name="コンテンツ プレースホルダー 4">
            <a:extLst>
              <a:ext uri="{FF2B5EF4-FFF2-40B4-BE49-F238E27FC236}">
                <a16:creationId xmlns:a16="http://schemas.microsoft.com/office/drawing/2014/main" id="{EAD581F0-0A85-726E-D107-2B58BD88FFCB}"/>
              </a:ext>
            </a:extLst>
          </p:cNvPr>
          <p:cNvPicPr>
            <a:picLocks noChangeAspect="1"/>
          </p:cNvPicPr>
          <p:nvPr/>
        </p:nvPicPr>
        <p:blipFill rotWithShape="1">
          <a:blip r:embed="rId4"/>
          <a:srcRect t="10385" b="13117"/>
          <a:stretch/>
        </p:blipFill>
        <p:spPr>
          <a:xfrm>
            <a:off x="3252583" y="1356508"/>
            <a:ext cx="4363295" cy="8276690"/>
          </a:xfrm>
          <a:prstGeom prst="rect">
            <a:avLst/>
          </a:prstGeom>
        </p:spPr>
      </p:pic>
      <p:sp>
        <p:nvSpPr>
          <p:cNvPr id="14" name="Rectangle 3">
            <a:extLst>
              <a:ext uri="{FF2B5EF4-FFF2-40B4-BE49-F238E27FC236}">
                <a16:creationId xmlns:a16="http://schemas.microsoft.com/office/drawing/2014/main" id="{32ABC6A7-41EB-039A-21A7-B7238DEDD56C}"/>
              </a:ext>
            </a:extLst>
          </p:cNvPr>
          <p:cNvSpPr>
            <a:spLocks noChangeArrowheads="1"/>
          </p:cNvSpPr>
          <p:nvPr/>
        </p:nvSpPr>
        <p:spPr bwMode="auto">
          <a:xfrm>
            <a:off x="633186" y="5555138"/>
            <a:ext cx="256802" cy="401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chemeClr val="tx1"/>
                </a:solidFill>
                <a:effectLst/>
                <a:latin typeface="Arial" panose="020B0604020202020204" pitchFamily="34" charset="0"/>
              </a:rPr>
              <a:t> </a:t>
            </a:r>
          </a:p>
        </p:txBody>
      </p:sp>
      <p:sp>
        <p:nvSpPr>
          <p:cNvPr id="12" name="四角形: 角を丸くする 11">
            <a:extLst>
              <a:ext uri="{FF2B5EF4-FFF2-40B4-BE49-F238E27FC236}">
                <a16:creationId xmlns:a16="http://schemas.microsoft.com/office/drawing/2014/main" id="{1FD9CADE-FA27-F746-ED1D-6121BFE024D2}"/>
              </a:ext>
            </a:extLst>
          </p:cNvPr>
          <p:cNvSpPr/>
          <p:nvPr/>
        </p:nvSpPr>
        <p:spPr>
          <a:xfrm>
            <a:off x="444551" y="1367576"/>
            <a:ext cx="2512330" cy="1479993"/>
          </a:xfrm>
          <a:prstGeom prst="roundRect">
            <a:avLst/>
          </a:prstGeom>
          <a:blipFill rotWithShape="1">
            <a:blip r:embed="rId5"/>
            <a:stretch>
              <a:fillRect/>
            </a:stretch>
          </a:blipFill>
          <a:ln>
            <a:solidFill>
              <a:schemeClr val="accent1">
                <a:lumMod val="75000"/>
              </a:schemeClr>
            </a:solid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endParaRPr lang="ja-JP" altLang="en-US"/>
          </a:p>
        </p:txBody>
      </p:sp>
      <p:sp>
        <p:nvSpPr>
          <p:cNvPr id="19" name="Rectangle 1">
            <a:extLst>
              <a:ext uri="{FF2B5EF4-FFF2-40B4-BE49-F238E27FC236}">
                <a16:creationId xmlns:a16="http://schemas.microsoft.com/office/drawing/2014/main" id="{31C84A2E-BECB-3C5C-EF10-F531559E0B6B}"/>
              </a:ext>
            </a:extLst>
          </p:cNvPr>
          <p:cNvSpPr txBox="1">
            <a:spLocks/>
          </p:cNvSpPr>
          <p:nvPr/>
        </p:nvSpPr>
        <p:spPr>
          <a:xfrm>
            <a:off x="102714" y="352302"/>
            <a:ext cx="6326460" cy="1181480"/>
          </a:xfrm>
          <a:prstGeom prst="rect">
            <a:avLst/>
          </a:prstGeom>
        </p:spPr>
        <p:txBody>
          <a:bodyPr vert="horz" lIns="45720" rIns="45720" anchor="ctr">
            <a:noAutofit/>
          </a:bodyPr>
          <a:lstStyle>
            <a:lvl1pPr algn="l" rtl="0" eaLnBrk="1" latinLnBrk="0" hangingPunct="1">
              <a:spcBef>
                <a:spcPct val="0"/>
              </a:spcBef>
              <a:buNone/>
              <a:defRPr kumimoji="1" sz="4600" kern="1200">
                <a:solidFill>
                  <a:schemeClr val="tx1"/>
                </a:solidFill>
                <a:latin typeface="+mj-lt"/>
                <a:ea typeface="+mj-ea"/>
                <a:cs typeface="+mj-cs"/>
              </a:defRPr>
            </a:lvl1pPr>
          </a:lstStyle>
          <a:p>
            <a:r>
              <a:rPr lang="ja-JP" altLang="en-US" sz="3600" dirty="0">
                <a:latin typeface="+mj-ea"/>
              </a:rPr>
              <a:t>　</a:t>
            </a:r>
            <a:r>
              <a:rPr lang="ja-JP" altLang="en-US" sz="2400" dirty="0">
                <a:solidFill>
                  <a:srgbClr val="002060"/>
                </a:solidFill>
                <a:latin typeface="HG丸ｺﾞｼｯｸM-PRO" panose="020F0600000000000000" pitchFamily="50" charset="-128"/>
                <a:ea typeface="HG丸ｺﾞｼｯｸM-PRO" panose="020F0600000000000000" pitchFamily="50" charset="-128"/>
              </a:rPr>
              <a:t>施設案内</a:t>
            </a:r>
            <a:endParaRPr lang="ja-JP" sz="2400" dirty="0">
              <a:solidFill>
                <a:srgbClr val="002060"/>
              </a:solidFill>
              <a:latin typeface="HG丸ｺﾞｼｯｸM-PRO" panose="020F0600000000000000" pitchFamily="50" charset="-128"/>
              <a:ea typeface="HG丸ｺﾞｼｯｸM-PRO" panose="020F0600000000000000" pitchFamily="50" charset="-128"/>
            </a:endParaRPr>
          </a:p>
        </p:txBody>
      </p:sp>
      <p:sp>
        <p:nvSpPr>
          <p:cNvPr id="20" name="四角形: 角を丸くする 19">
            <a:extLst>
              <a:ext uri="{FF2B5EF4-FFF2-40B4-BE49-F238E27FC236}">
                <a16:creationId xmlns:a16="http://schemas.microsoft.com/office/drawing/2014/main" id="{2F9DB87B-77F3-CB5A-696D-1EC43FE9946E}"/>
              </a:ext>
            </a:extLst>
          </p:cNvPr>
          <p:cNvSpPr/>
          <p:nvPr/>
        </p:nvSpPr>
        <p:spPr>
          <a:xfrm>
            <a:off x="444551" y="6007627"/>
            <a:ext cx="2512330" cy="1474865"/>
          </a:xfrm>
          <a:prstGeom prst="roundRect">
            <a:avLst/>
          </a:prstGeom>
          <a:blipFill rotWithShape="1">
            <a:blip r:embed="rId6"/>
            <a:stretch>
              <a:fillRect/>
            </a:stretch>
          </a:blipFill>
          <a:ln>
            <a:solidFill>
              <a:schemeClr val="accent1">
                <a:lumMod val="75000"/>
              </a:schemeClr>
            </a:solidFill>
          </a:ln>
        </p:spPr>
        <p:style>
          <a:lnRef idx="2">
            <a:scrgbClr r="0" g="0" b="0"/>
          </a:lnRef>
          <a:fillRef idx="1">
            <a:scrgbClr r="0" g="0" b="0"/>
          </a:fillRef>
          <a:effectRef idx="0">
            <a:schemeClr val="accent4">
              <a:hueOff val="-1173315"/>
              <a:satOff val="-12043"/>
              <a:lumOff val="5033"/>
              <a:alphaOff val="0"/>
            </a:schemeClr>
          </a:effectRef>
          <a:fontRef idx="minor">
            <a:schemeClr val="lt1"/>
          </a:fontRef>
        </p:style>
        <p:txBody>
          <a:bodyPr/>
          <a:lstStyle/>
          <a:p>
            <a:endParaRPr lang="ja-JP" altLang="en-US"/>
          </a:p>
        </p:txBody>
      </p:sp>
      <p:sp>
        <p:nvSpPr>
          <p:cNvPr id="26" name="四角形: 角を丸くする 25">
            <a:extLst>
              <a:ext uri="{FF2B5EF4-FFF2-40B4-BE49-F238E27FC236}">
                <a16:creationId xmlns:a16="http://schemas.microsoft.com/office/drawing/2014/main" id="{E2098A6A-7B63-41C9-6E91-805187348843}"/>
              </a:ext>
            </a:extLst>
          </p:cNvPr>
          <p:cNvSpPr/>
          <p:nvPr/>
        </p:nvSpPr>
        <p:spPr>
          <a:xfrm>
            <a:off x="518560" y="3792304"/>
            <a:ext cx="2512330" cy="1492649"/>
          </a:xfrm>
          <a:prstGeom prst="roundRect">
            <a:avLst/>
          </a:prstGeom>
          <a:blipFill rotWithShape="1">
            <a:blip r:embed="rId7"/>
            <a:stretch>
              <a:fillRect/>
            </a:stretch>
          </a:blipFill>
          <a:ln>
            <a:solidFill>
              <a:schemeClr val="accent1">
                <a:lumMod val="75000"/>
              </a:schemeClr>
            </a:solidFill>
          </a:ln>
        </p:spPr>
        <p:style>
          <a:lnRef idx="2">
            <a:scrgbClr r="0" g="0" b="0"/>
          </a:lnRef>
          <a:fillRef idx="1">
            <a:scrgbClr r="0" g="0" b="0"/>
          </a:fillRef>
          <a:effectRef idx="0">
            <a:schemeClr val="accent4">
              <a:hueOff val="-2346630"/>
              <a:satOff val="-24086"/>
              <a:lumOff val="10066"/>
              <a:alphaOff val="0"/>
            </a:schemeClr>
          </a:effectRef>
          <a:fontRef idx="minor">
            <a:schemeClr val="lt1"/>
          </a:fontRef>
        </p:style>
        <p:txBody>
          <a:bodyPr/>
          <a:lstStyle/>
          <a:p>
            <a:endParaRPr lang="ja-JP" altLang="en-US"/>
          </a:p>
        </p:txBody>
      </p:sp>
      <p:sp>
        <p:nvSpPr>
          <p:cNvPr id="27" name="四角形: 角を丸くする 26">
            <a:extLst>
              <a:ext uri="{FF2B5EF4-FFF2-40B4-BE49-F238E27FC236}">
                <a16:creationId xmlns:a16="http://schemas.microsoft.com/office/drawing/2014/main" id="{A4CBE9B8-AFDE-D437-0E7A-1D27A2E92D24}"/>
              </a:ext>
            </a:extLst>
          </p:cNvPr>
          <p:cNvSpPr/>
          <p:nvPr/>
        </p:nvSpPr>
        <p:spPr>
          <a:xfrm>
            <a:off x="504799" y="8118534"/>
            <a:ext cx="2512330" cy="1499171"/>
          </a:xfrm>
          <a:prstGeom prst="roundRect">
            <a:avLst/>
          </a:prstGeom>
          <a:blipFill rotWithShape="1">
            <a:blip r:embed="rId8"/>
            <a:stretch>
              <a:fillRect/>
            </a:stretch>
          </a:blipFill>
          <a:ln>
            <a:solidFill>
              <a:schemeClr val="accent1">
                <a:lumMod val="75000"/>
              </a:schemeClr>
            </a:solidFill>
          </a:ln>
        </p:spPr>
        <p:style>
          <a:lnRef idx="2">
            <a:scrgbClr r="0" g="0" b="0"/>
          </a:lnRef>
          <a:fillRef idx="1">
            <a:scrgbClr r="0" g="0" b="0"/>
          </a:fillRef>
          <a:effectRef idx="0">
            <a:schemeClr val="accent4">
              <a:hueOff val="-3519944"/>
              <a:satOff val="-36129"/>
              <a:lumOff val="15099"/>
              <a:alphaOff val="0"/>
            </a:schemeClr>
          </a:effectRef>
          <a:fontRef idx="minor">
            <a:schemeClr val="lt1"/>
          </a:fontRef>
        </p:style>
        <p:txBody>
          <a:bodyPr/>
          <a:lstStyle/>
          <a:p>
            <a:endParaRPr lang="ja-JP" altLang="en-US"/>
          </a:p>
        </p:txBody>
      </p:sp>
      <p:grpSp>
        <p:nvGrpSpPr>
          <p:cNvPr id="30" name="グループ化 29">
            <a:extLst>
              <a:ext uri="{FF2B5EF4-FFF2-40B4-BE49-F238E27FC236}">
                <a16:creationId xmlns:a16="http://schemas.microsoft.com/office/drawing/2014/main" id="{872B9963-742B-E99A-C382-C9B4698F68B8}"/>
              </a:ext>
            </a:extLst>
          </p:cNvPr>
          <p:cNvGrpSpPr/>
          <p:nvPr/>
        </p:nvGrpSpPr>
        <p:grpSpPr>
          <a:xfrm>
            <a:off x="474392" y="2861848"/>
            <a:ext cx="2940027" cy="1649087"/>
            <a:chOff x="61529" y="1027442"/>
            <a:chExt cx="2940027" cy="1636790"/>
          </a:xfrm>
        </p:grpSpPr>
        <p:sp>
          <p:nvSpPr>
            <p:cNvPr id="31" name="正方形/長方形 30">
              <a:extLst>
                <a:ext uri="{FF2B5EF4-FFF2-40B4-BE49-F238E27FC236}">
                  <a16:creationId xmlns:a16="http://schemas.microsoft.com/office/drawing/2014/main" id="{32714F4F-222D-B407-056C-E09A94A7C9B6}"/>
                </a:ext>
              </a:extLst>
            </p:cNvPr>
            <p:cNvSpPr/>
            <p:nvPr/>
          </p:nvSpPr>
          <p:spPr>
            <a:xfrm>
              <a:off x="489226" y="1732158"/>
              <a:ext cx="2512330" cy="93207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ja-JP" altLang="en-US"/>
            </a:p>
          </p:txBody>
        </p:sp>
        <p:sp>
          <p:nvSpPr>
            <p:cNvPr id="1024" name="テキスト ボックス 1023">
              <a:extLst>
                <a:ext uri="{FF2B5EF4-FFF2-40B4-BE49-F238E27FC236}">
                  <a16:creationId xmlns:a16="http://schemas.microsoft.com/office/drawing/2014/main" id="{7102EE25-B444-A475-1100-E509D5AB746D}"/>
                </a:ext>
              </a:extLst>
            </p:cNvPr>
            <p:cNvSpPr txBox="1"/>
            <p:nvPr/>
          </p:nvSpPr>
          <p:spPr>
            <a:xfrm>
              <a:off x="61529" y="1027442"/>
              <a:ext cx="2512330" cy="93207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35000"/>
                </a:spcAft>
                <a:buNone/>
              </a:pPr>
              <a:r>
                <a:rPr kumimoji="1" lang="ja-JP" altLang="en-US" sz="1100" kern="1200" dirty="0">
                  <a:solidFill>
                    <a:schemeClr val="accent4">
                      <a:lumMod val="50000"/>
                    </a:schemeClr>
                  </a:solidFill>
                  <a:latin typeface="HG丸ｺﾞｼｯｸM-PRO" panose="020F0600000000000000" pitchFamily="50" charset="-128"/>
                  <a:ea typeface="HG丸ｺﾞｼｯｸM-PRO" panose="020F0600000000000000" pitchFamily="50" charset="-128"/>
                </a:rPr>
                <a:t>リビングフロア</a:t>
              </a:r>
              <a:endParaRPr kumimoji="1" lang="en-US" altLang="ja-JP" sz="1100" kern="1200" dirty="0">
                <a:solidFill>
                  <a:schemeClr val="accent4">
                    <a:lumMod val="50000"/>
                  </a:schemeClr>
                </a:solidFill>
                <a:latin typeface="HG丸ｺﾞｼｯｸM-PRO" panose="020F0600000000000000" pitchFamily="50" charset="-128"/>
                <a:ea typeface="HG丸ｺﾞｼｯｸM-PRO" panose="020F0600000000000000" pitchFamily="50" charset="-128"/>
              </a:endParaRPr>
            </a:p>
            <a:p>
              <a:pPr marL="0" lvl="0" indent="0" algn="l" defTabSz="488950">
                <a:lnSpc>
                  <a:spcPct val="90000"/>
                </a:lnSpc>
                <a:spcBef>
                  <a:spcPct val="0"/>
                </a:spcBef>
                <a:spcAft>
                  <a:spcPct val="35000"/>
                </a:spcAft>
                <a:buNone/>
              </a:pPr>
              <a:r>
                <a:rPr kumimoji="1" lang="ja-JP" altLang="en-US" sz="1100" kern="1200" dirty="0">
                  <a:latin typeface="HG丸ｺﾞｼｯｸM-PRO" panose="020F0600000000000000" pitchFamily="50" charset="-128"/>
                  <a:ea typeface="HG丸ｺﾞｼｯｸM-PRO" panose="020F0600000000000000" pitchFamily="50" charset="-128"/>
                </a:rPr>
                <a:t>ゆったりとした雰囲気でご利用者様同士和気あいあいと過ごして頂けます。バリアフリー対応となっており、安心です。</a:t>
              </a:r>
            </a:p>
          </p:txBody>
        </p:sp>
      </p:grpSp>
      <p:grpSp>
        <p:nvGrpSpPr>
          <p:cNvPr id="1025" name="グループ化 1024">
            <a:extLst>
              <a:ext uri="{FF2B5EF4-FFF2-40B4-BE49-F238E27FC236}">
                <a16:creationId xmlns:a16="http://schemas.microsoft.com/office/drawing/2014/main" id="{3A032FEC-A1AF-F65E-990B-6914618A6449}"/>
              </a:ext>
            </a:extLst>
          </p:cNvPr>
          <p:cNvGrpSpPr/>
          <p:nvPr/>
        </p:nvGrpSpPr>
        <p:grpSpPr>
          <a:xfrm>
            <a:off x="463066" y="4947045"/>
            <a:ext cx="4892705" cy="3429470"/>
            <a:chOff x="1091107" y="1732158"/>
            <a:chExt cx="4674118" cy="3394871"/>
          </a:xfrm>
        </p:grpSpPr>
        <p:sp>
          <p:nvSpPr>
            <p:cNvPr id="1027" name="正方形/長方形 1026">
              <a:extLst>
                <a:ext uri="{FF2B5EF4-FFF2-40B4-BE49-F238E27FC236}">
                  <a16:creationId xmlns:a16="http://schemas.microsoft.com/office/drawing/2014/main" id="{8A7EF58A-3173-810A-4955-D4F929497592}"/>
                </a:ext>
              </a:extLst>
            </p:cNvPr>
            <p:cNvSpPr/>
            <p:nvPr/>
          </p:nvSpPr>
          <p:spPr>
            <a:xfrm>
              <a:off x="3252895" y="1732158"/>
              <a:ext cx="2512330" cy="93207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ja-JP" altLang="en-US"/>
            </a:p>
          </p:txBody>
        </p:sp>
        <p:sp>
          <p:nvSpPr>
            <p:cNvPr id="1028" name="テキスト ボックス 1027">
              <a:extLst>
                <a:ext uri="{FF2B5EF4-FFF2-40B4-BE49-F238E27FC236}">
                  <a16:creationId xmlns:a16="http://schemas.microsoft.com/office/drawing/2014/main" id="{59B94851-F98F-63D8-9F17-00C33810CE4C}"/>
                </a:ext>
              </a:extLst>
            </p:cNvPr>
            <p:cNvSpPr txBox="1"/>
            <p:nvPr/>
          </p:nvSpPr>
          <p:spPr>
            <a:xfrm>
              <a:off x="1091107" y="4194955"/>
              <a:ext cx="2512330" cy="93207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35000"/>
                </a:spcAft>
                <a:buNone/>
              </a:pPr>
              <a:r>
                <a:rPr kumimoji="1" lang="ja-JP" altLang="en-US" sz="1100" kern="1200" dirty="0">
                  <a:solidFill>
                    <a:schemeClr val="accent4">
                      <a:lumMod val="50000"/>
                    </a:schemeClr>
                  </a:solidFill>
                  <a:latin typeface="HG丸ｺﾞｼｯｸM-PRO" panose="020F0600000000000000" pitchFamily="50" charset="-128"/>
                  <a:ea typeface="HG丸ｺﾞｼｯｸM-PRO" panose="020F0600000000000000" pitchFamily="50" charset="-128"/>
                </a:rPr>
                <a:t>全個室</a:t>
              </a:r>
              <a:endParaRPr kumimoji="1" lang="en-US" altLang="ja-JP" sz="1100" kern="1200" dirty="0">
                <a:solidFill>
                  <a:schemeClr val="accent4">
                    <a:lumMod val="50000"/>
                  </a:schemeClr>
                </a:solidFill>
                <a:latin typeface="HG丸ｺﾞｼｯｸM-PRO" panose="020F0600000000000000" pitchFamily="50" charset="-128"/>
                <a:ea typeface="HG丸ｺﾞｼｯｸM-PRO" panose="020F0600000000000000" pitchFamily="50" charset="-128"/>
              </a:endParaRPr>
            </a:p>
            <a:p>
              <a:pPr marL="0" lvl="0" indent="0" algn="ctr" defTabSz="488950">
                <a:lnSpc>
                  <a:spcPct val="90000"/>
                </a:lnSpc>
                <a:spcBef>
                  <a:spcPct val="0"/>
                </a:spcBef>
                <a:spcAft>
                  <a:spcPct val="35000"/>
                </a:spcAft>
                <a:buNone/>
              </a:pPr>
              <a:r>
                <a:rPr kumimoji="1" lang="ja-JP" altLang="ja-JP" sz="1100" kern="1200" dirty="0">
                  <a:latin typeface="HG丸ｺﾞｼｯｸM-PRO" panose="020F0600000000000000" pitchFamily="50" charset="-128"/>
                  <a:ea typeface="HG丸ｺﾞｼｯｸM-PRO" panose="020F0600000000000000" pitchFamily="50" charset="-128"/>
                </a:rPr>
                <a:t>　洗面台、トイレ、エアコン、カーテン、ナースコール、スプリンクラー設置</a:t>
              </a:r>
              <a:endParaRPr kumimoji="1" lang="en-US" altLang="ja-JP" sz="1100" kern="1200" dirty="0">
                <a:latin typeface="HG丸ｺﾞｼｯｸM-PRO" panose="020F0600000000000000" pitchFamily="50" charset="-128"/>
                <a:ea typeface="HG丸ｺﾞｼｯｸM-PRO" panose="020F0600000000000000" pitchFamily="50" charset="-128"/>
              </a:endParaRPr>
            </a:p>
            <a:p>
              <a:pPr marL="0" lvl="0" indent="0" algn="ctr" defTabSz="488950">
                <a:lnSpc>
                  <a:spcPct val="90000"/>
                </a:lnSpc>
                <a:spcBef>
                  <a:spcPct val="0"/>
                </a:spcBef>
                <a:spcAft>
                  <a:spcPct val="35000"/>
                </a:spcAft>
                <a:buNone/>
              </a:pPr>
              <a:endParaRPr kumimoji="1" lang="ja-JP" altLang="en-US" sz="1100" kern="1200" dirty="0"/>
            </a:p>
          </p:txBody>
        </p:sp>
      </p:grpSp>
      <p:grpSp>
        <p:nvGrpSpPr>
          <p:cNvPr id="1029" name="グループ化 1028">
            <a:extLst>
              <a:ext uri="{FF2B5EF4-FFF2-40B4-BE49-F238E27FC236}">
                <a16:creationId xmlns:a16="http://schemas.microsoft.com/office/drawing/2014/main" id="{8E18097F-62DF-555E-5A7C-2BFB2EDC8304}"/>
              </a:ext>
            </a:extLst>
          </p:cNvPr>
          <p:cNvGrpSpPr/>
          <p:nvPr/>
        </p:nvGrpSpPr>
        <p:grpSpPr>
          <a:xfrm>
            <a:off x="380357" y="5154968"/>
            <a:ext cx="2586339" cy="1470633"/>
            <a:chOff x="436919" y="3850388"/>
            <a:chExt cx="2586339" cy="1470633"/>
          </a:xfrm>
        </p:grpSpPr>
        <p:sp>
          <p:nvSpPr>
            <p:cNvPr id="1030" name="正方形/長方形 1029">
              <a:extLst>
                <a:ext uri="{FF2B5EF4-FFF2-40B4-BE49-F238E27FC236}">
                  <a16:creationId xmlns:a16="http://schemas.microsoft.com/office/drawing/2014/main" id="{5982A28A-13D2-CB0F-B93A-3034A461E21C}"/>
                </a:ext>
              </a:extLst>
            </p:cNvPr>
            <p:cNvSpPr/>
            <p:nvPr/>
          </p:nvSpPr>
          <p:spPr>
            <a:xfrm>
              <a:off x="436919" y="4388947"/>
              <a:ext cx="2512330" cy="93207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ja-JP" altLang="en-US"/>
            </a:p>
          </p:txBody>
        </p:sp>
        <p:sp>
          <p:nvSpPr>
            <p:cNvPr id="1031" name="テキスト ボックス 1030">
              <a:extLst>
                <a:ext uri="{FF2B5EF4-FFF2-40B4-BE49-F238E27FC236}">
                  <a16:creationId xmlns:a16="http://schemas.microsoft.com/office/drawing/2014/main" id="{9FC010DA-F5E1-557D-9455-EF6EDD14C327}"/>
                </a:ext>
              </a:extLst>
            </p:cNvPr>
            <p:cNvSpPr txBox="1"/>
            <p:nvPr/>
          </p:nvSpPr>
          <p:spPr>
            <a:xfrm>
              <a:off x="510928" y="3850388"/>
              <a:ext cx="2512330" cy="93207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35000"/>
                </a:spcAft>
                <a:buNone/>
              </a:pPr>
              <a:r>
                <a:rPr kumimoji="1" lang="ja-JP" altLang="en-US" sz="1100" kern="1200" dirty="0">
                  <a:solidFill>
                    <a:schemeClr val="accent4">
                      <a:lumMod val="50000"/>
                    </a:schemeClr>
                  </a:solidFill>
                </a:rPr>
                <a:t>一般浴室</a:t>
              </a:r>
              <a:endParaRPr kumimoji="1" lang="en-US" altLang="ja-JP" sz="1100" kern="1200" dirty="0">
                <a:solidFill>
                  <a:schemeClr val="accent4">
                    <a:lumMod val="50000"/>
                  </a:schemeClr>
                </a:solidFill>
              </a:endParaRPr>
            </a:p>
            <a:p>
              <a:pPr marL="0" lvl="0" indent="0" algn="ctr" defTabSz="488950">
                <a:lnSpc>
                  <a:spcPct val="90000"/>
                </a:lnSpc>
                <a:spcBef>
                  <a:spcPct val="0"/>
                </a:spcBef>
                <a:spcAft>
                  <a:spcPct val="35000"/>
                </a:spcAft>
                <a:buNone/>
              </a:pPr>
              <a:r>
                <a:rPr kumimoji="1" lang="ja-JP" altLang="en-US" sz="1100" kern="1200" dirty="0">
                  <a:latin typeface="HG丸ｺﾞｼｯｸM-PRO" panose="020F0600000000000000" pitchFamily="50" charset="-128"/>
                  <a:ea typeface="HG丸ｺﾞｼｯｸM-PRO" panose="020F0600000000000000" pitchFamily="50" charset="-128"/>
                </a:rPr>
                <a:t>個別にて入浴していただくことができます。介護度の高い方は機械浴も完備しており安心です。</a:t>
              </a:r>
            </a:p>
          </p:txBody>
        </p:sp>
      </p:grpSp>
      <p:grpSp>
        <p:nvGrpSpPr>
          <p:cNvPr id="1032" name="グループ化 1031">
            <a:extLst>
              <a:ext uri="{FF2B5EF4-FFF2-40B4-BE49-F238E27FC236}">
                <a16:creationId xmlns:a16="http://schemas.microsoft.com/office/drawing/2014/main" id="{8125ADC8-4A64-4244-03D9-825020FC3328}"/>
              </a:ext>
            </a:extLst>
          </p:cNvPr>
          <p:cNvGrpSpPr/>
          <p:nvPr/>
        </p:nvGrpSpPr>
        <p:grpSpPr>
          <a:xfrm>
            <a:off x="596308" y="5666555"/>
            <a:ext cx="6085344" cy="4875578"/>
            <a:chOff x="-254824" y="4464631"/>
            <a:chExt cx="6085344" cy="4875578"/>
          </a:xfrm>
        </p:grpSpPr>
        <p:sp>
          <p:nvSpPr>
            <p:cNvPr id="1033" name="正方形/長方形 1032">
              <a:extLst>
                <a:ext uri="{FF2B5EF4-FFF2-40B4-BE49-F238E27FC236}">
                  <a16:creationId xmlns:a16="http://schemas.microsoft.com/office/drawing/2014/main" id="{59FD1730-68BA-73C5-3EA3-DB23AAD98913}"/>
                </a:ext>
              </a:extLst>
            </p:cNvPr>
            <p:cNvSpPr/>
            <p:nvPr/>
          </p:nvSpPr>
          <p:spPr>
            <a:xfrm>
              <a:off x="3318190" y="4464631"/>
              <a:ext cx="2512330" cy="93207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ja-JP" altLang="en-US"/>
            </a:p>
          </p:txBody>
        </p:sp>
        <p:sp>
          <p:nvSpPr>
            <p:cNvPr id="1034" name="テキスト ボックス 1033">
              <a:extLst>
                <a:ext uri="{FF2B5EF4-FFF2-40B4-BE49-F238E27FC236}">
                  <a16:creationId xmlns:a16="http://schemas.microsoft.com/office/drawing/2014/main" id="{6CC9961B-91B3-3FAE-D5F5-A987DD9BFAFC}"/>
                </a:ext>
              </a:extLst>
            </p:cNvPr>
            <p:cNvSpPr txBox="1"/>
            <p:nvPr/>
          </p:nvSpPr>
          <p:spPr>
            <a:xfrm>
              <a:off x="-254824" y="8408135"/>
              <a:ext cx="2512330" cy="93207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35000"/>
                </a:spcAft>
                <a:buNone/>
              </a:pPr>
              <a:r>
                <a:rPr kumimoji="1" lang="ja-JP" altLang="en-US" sz="1100" kern="1200" dirty="0">
                  <a:solidFill>
                    <a:schemeClr val="accent4">
                      <a:lumMod val="50000"/>
                    </a:schemeClr>
                  </a:solidFill>
                  <a:latin typeface="HG丸ｺﾞｼｯｸM-PRO" panose="020F0600000000000000" pitchFamily="50" charset="-128"/>
                  <a:ea typeface="HG丸ｺﾞｼｯｸM-PRO" panose="020F0600000000000000" pitchFamily="50" charset="-128"/>
                </a:rPr>
                <a:t>居室</a:t>
              </a:r>
              <a:endParaRPr kumimoji="1" lang="en-US" altLang="ja-JP" sz="1100" kern="1200" dirty="0">
                <a:solidFill>
                  <a:schemeClr val="accent4">
                    <a:lumMod val="50000"/>
                  </a:schemeClr>
                </a:solidFill>
                <a:latin typeface="HG丸ｺﾞｼｯｸM-PRO" panose="020F0600000000000000" pitchFamily="50" charset="-128"/>
                <a:ea typeface="HG丸ｺﾞｼｯｸM-PRO" panose="020F0600000000000000" pitchFamily="50" charset="-128"/>
              </a:endParaRPr>
            </a:p>
            <a:p>
              <a:pPr marL="0" lvl="0" indent="0" algn="l" defTabSz="488950">
                <a:lnSpc>
                  <a:spcPct val="90000"/>
                </a:lnSpc>
                <a:spcBef>
                  <a:spcPct val="0"/>
                </a:spcBef>
                <a:spcAft>
                  <a:spcPct val="35000"/>
                </a:spcAft>
                <a:buNone/>
              </a:pPr>
              <a:r>
                <a:rPr kumimoji="1" lang="ja-JP" altLang="en-US" sz="1100" kern="1200" dirty="0">
                  <a:latin typeface="HG丸ｺﾞｼｯｸM-PRO" panose="020F0600000000000000" pitchFamily="50" charset="-128"/>
                  <a:ea typeface="HG丸ｺﾞｼｯｸM-PRO" panose="020F0600000000000000" pitchFamily="50" charset="-128"/>
                </a:rPr>
                <a:t>個室になっており、いままで使われていた家具なども持ち込んでいただけます。</a:t>
              </a:r>
            </a:p>
          </p:txBody>
        </p:sp>
      </p:grpSp>
    </p:spTree>
    <p:extLst>
      <p:ext uri="{BB962C8B-B14F-4D97-AF65-F5344CB8AC3E}">
        <p14:creationId xmlns:p14="http://schemas.microsoft.com/office/powerpoint/2010/main" val="2695959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027" name="四角形: 角を丸くする 1026">
            <a:extLst>
              <a:ext uri="{FF2B5EF4-FFF2-40B4-BE49-F238E27FC236}">
                <a16:creationId xmlns:a16="http://schemas.microsoft.com/office/drawing/2014/main" id="{7C0857F1-4077-7E84-2FC9-28D9940CDEF8}"/>
              </a:ext>
            </a:extLst>
          </p:cNvPr>
          <p:cNvSpPr/>
          <p:nvPr/>
        </p:nvSpPr>
        <p:spPr>
          <a:xfrm>
            <a:off x="0" y="5568228"/>
            <a:ext cx="7775575" cy="467591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279"/>
          </a:p>
        </p:txBody>
      </p:sp>
      <p:sp>
        <p:nvSpPr>
          <p:cNvPr id="24" name="テキスト ボックス 23">
            <a:extLst>
              <a:ext uri="{FF2B5EF4-FFF2-40B4-BE49-F238E27FC236}">
                <a16:creationId xmlns:a16="http://schemas.microsoft.com/office/drawing/2014/main" id="{6DB316DD-CEA9-248C-ED76-972FCECA8C7C}"/>
              </a:ext>
            </a:extLst>
          </p:cNvPr>
          <p:cNvSpPr txBox="1"/>
          <p:nvPr/>
        </p:nvSpPr>
        <p:spPr>
          <a:xfrm>
            <a:off x="1818437" y="796336"/>
            <a:ext cx="6253766" cy="1384995"/>
          </a:xfrm>
          <a:prstGeom prst="rect">
            <a:avLst/>
          </a:prstGeom>
          <a:noFill/>
        </p:spPr>
        <p:txBody>
          <a:bodyPr wrap="square" rtlCol="0">
            <a:spAutoFit/>
          </a:bodyPr>
          <a:lstStyle/>
          <a:p>
            <a:r>
              <a:rPr lang="ja-JP" altLang="en-US" sz="1200" dirty="0">
                <a:solidFill>
                  <a:prstClr val="black"/>
                </a:solidFill>
                <a:latin typeface="メイリオ" panose="020B0604030504040204" pitchFamily="50" charset="-128"/>
                <a:ea typeface="メイリオ" panose="020B0604030504040204" pitchFamily="50" charset="-128"/>
              </a:rPr>
              <a:t>当施設では、見守り支援システム</a:t>
            </a:r>
            <a:r>
              <a:rPr lang="ja-JP" altLang="en-US" sz="1200" b="1" i="1" u="sng" dirty="0">
                <a:solidFill>
                  <a:srgbClr val="FF0000"/>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“眠りスキャン”</a:t>
            </a:r>
            <a:r>
              <a:rPr lang="ja-JP" altLang="en-US" sz="1200" dirty="0">
                <a:solidFill>
                  <a:prstClr val="black"/>
                </a:solidFill>
                <a:latin typeface="メイリオ" panose="020B0604030504040204" pitchFamily="50" charset="-128"/>
                <a:ea typeface="メイリオ" panose="020B0604030504040204" pitchFamily="50" charset="-128"/>
              </a:rPr>
              <a:t>を導入しております。</a:t>
            </a:r>
            <a:endParaRPr lang="en-US" altLang="ja-JP" sz="1200" dirty="0">
              <a:solidFill>
                <a:prstClr val="black"/>
              </a:solidFill>
              <a:latin typeface="メイリオ" panose="020B0604030504040204" pitchFamily="50" charset="-128"/>
              <a:ea typeface="メイリオ" panose="020B0604030504040204" pitchFamily="50" charset="-128"/>
            </a:endParaRPr>
          </a:p>
          <a:p>
            <a:r>
              <a:rPr lang="ja-JP" altLang="en-US" sz="1200" dirty="0">
                <a:solidFill>
                  <a:prstClr val="black"/>
                </a:solidFill>
                <a:latin typeface="メイリオ" panose="020B0604030504040204" pitchFamily="50" charset="-128"/>
                <a:ea typeface="メイリオ" panose="020B0604030504040204" pitchFamily="50" charset="-128"/>
              </a:rPr>
              <a:t>ベッドに設置したセンサーにより</a:t>
            </a:r>
            <a:r>
              <a:rPr lang="ja-JP" altLang="en-US" sz="1200" dirty="0">
                <a:solidFill>
                  <a:srgbClr val="FF0000"/>
                </a:solidFill>
                <a:latin typeface="メイリオ" panose="020B0604030504040204" pitchFamily="50" charset="-128"/>
                <a:ea typeface="メイリオ" panose="020B0604030504040204" pitchFamily="50" charset="-128"/>
              </a:rPr>
              <a:t>体動（呼吸・心拍等）を測定し、</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睡眠状態を把握するシステム</a:t>
            </a:r>
            <a:r>
              <a:rPr lang="ja-JP" altLang="en-US" sz="1200" dirty="0">
                <a:solidFill>
                  <a:prstClr val="black"/>
                </a:solidFill>
                <a:latin typeface="メイリオ" panose="020B0604030504040204" pitchFamily="50" charset="-128"/>
                <a:ea typeface="メイリオ" panose="020B0604030504040204" pitchFamily="50" charset="-128"/>
              </a:rPr>
              <a:t>です。</a:t>
            </a:r>
            <a:endParaRPr lang="en-US" altLang="ja-JP" sz="1200" dirty="0">
              <a:solidFill>
                <a:prstClr val="black"/>
              </a:solidFill>
              <a:latin typeface="メイリオ" panose="020B0604030504040204" pitchFamily="50" charset="-128"/>
              <a:ea typeface="メイリオ" panose="020B0604030504040204" pitchFamily="50" charset="-128"/>
            </a:endParaRPr>
          </a:p>
          <a:p>
            <a:endParaRPr lang="en-US" altLang="ja-JP" sz="1200" dirty="0">
              <a:solidFill>
                <a:prstClr val="black"/>
              </a:solidFill>
              <a:latin typeface="メイリオ" panose="020B0604030504040204" pitchFamily="50" charset="-128"/>
              <a:ea typeface="メイリオ" panose="020B0604030504040204" pitchFamily="50" charset="-128"/>
            </a:endParaRPr>
          </a:p>
          <a:p>
            <a:r>
              <a:rPr lang="ja-JP" altLang="en-US" sz="1200" dirty="0">
                <a:solidFill>
                  <a:prstClr val="black"/>
                </a:solidFill>
                <a:latin typeface="メイリオ" panose="020B0604030504040204" pitchFamily="50" charset="-128"/>
                <a:ea typeface="メイリオ" panose="020B0604030504040204" pitchFamily="50" charset="-128"/>
              </a:rPr>
              <a:t>入居者様の</a:t>
            </a:r>
            <a:r>
              <a:rPr lang="ja-JP" altLang="en-US" sz="1200" dirty="0">
                <a:solidFill>
                  <a:srgbClr val="FF0000"/>
                </a:solidFill>
                <a:latin typeface="メイリオ" panose="020B0604030504040204" pitchFamily="50" charset="-128"/>
                <a:ea typeface="メイリオ" panose="020B0604030504040204" pitchFamily="50" charset="-128"/>
              </a:rPr>
              <a:t>生活のリズムの改善や健康状態の把握ができ、体調の変化を</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早期発見</a:t>
            </a:r>
            <a:r>
              <a:rPr lang="ja-JP" altLang="en-US" sz="1200" dirty="0">
                <a:solidFill>
                  <a:prstClr val="black"/>
                </a:solidFill>
                <a:latin typeface="メイリオ" panose="020B0604030504040204" pitchFamily="50" charset="-128"/>
                <a:ea typeface="メイリオ" panose="020B0604030504040204" pitchFamily="50" charset="-128"/>
              </a:rPr>
              <a:t>することが出来ます。</a:t>
            </a:r>
            <a:endParaRPr lang="en-US" altLang="ja-JP" sz="1200" dirty="0">
              <a:solidFill>
                <a:prstClr val="black"/>
              </a:solidFill>
              <a:latin typeface="メイリオ" panose="020B0604030504040204" pitchFamily="50" charset="-128"/>
              <a:ea typeface="メイリオ" panose="020B0604030504040204" pitchFamily="50" charset="-128"/>
            </a:endParaRPr>
          </a:p>
          <a:p>
            <a:r>
              <a:rPr lang="ja-JP" altLang="en-US" sz="1200" dirty="0">
                <a:solidFill>
                  <a:prstClr val="black"/>
                </a:solidFill>
                <a:latin typeface="メイリオ" panose="020B0604030504040204" pitchFamily="50" charset="-128"/>
                <a:ea typeface="メイリオ" panose="020B0604030504040204" pitchFamily="50" charset="-128"/>
              </a:rPr>
              <a:t>入居者様に安心・安全な生活を過ごして頂けます。</a:t>
            </a:r>
            <a:endParaRPr lang="en-US" altLang="ja-JP" sz="1200" dirty="0">
              <a:solidFill>
                <a:prstClr val="black"/>
              </a:solidFill>
              <a:latin typeface="メイリオ" panose="020B0604030504040204" pitchFamily="50" charset="-128"/>
              <a:ea typeface="メイリオ" panose="020B0604030504040204" pitchFamily="50" charset="-128"/>
            </a:endParaRPr>
          </a:p>
        </p:txBody>
      </p:sp>
      <p:pic>
        <p:nvPicPr>
          <p:cNvPr id="25" name="Picture 2" descr="見守り支援システム「眠りSCAN」について">
            <a:extLst>
              <a:ext uri="{FF2B5EF4-FFF2-40B4-BE49-F238E27FC236}">
                <a16:creationId xmlns:a16="http://schemas.microsoft.com/office/drawing/2014/main" id="{88CC1AED-FDB4-9E31-84CA-BB65F2F6A9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5856" y="2411159"/>
            <a:ext cx="4143862" cy="2770574"/>
          </a:xfrm>
          <a:prstGeom prst="rect">
            <a:avLst/>
          </a:prstGeom>
          <a:solidFill>
            <a:srgbClr val="FFFFFF">
              <a:shade val="85000"/>
            </a:srgbClr>
          </a:solidFill>
          <a:ln w="31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図 11">
            <a:extLst>
              <a:ext uri="{FF2B5EF4-FFF2-40B4-BE49-F238E27FC236}">
                <a16:creationId xmlns:a16="http://schemas.microsoft.com/office/drawing/2014/main" id="{2EAC2426-58BE-3484-50F1-F51CB2E02DA9}"/>
              </a:ext>
            </a:extLst>
          </p:cNvPr>
          <p:cNvPicPr>
            <a:picLocks noChangeAspect="1"/>
          </p:cNvPicPr>
          <p:nvPr/>
        </p:nvPicPr>
        <p:blipFill>
          <a:blip r:embed="rId4"/>
          <a:stretch>
            <a:fillRect/>
          </a:stretch>
        </p:blipFill>
        <p:spPr>
          <a:xfrm>
            <a:off x="775533" y="6280714"/>
            <a:ext cx="2557891" cy="1548836"/>
          </a:xfrm>
          <a:prstGeom prst="rect">
            <a:avLst/>
          </a:prstGeom>
          <a:ln>
            <a:solidFill>
              <a:schemeClr val="tx1"/>
            </a:solidFill>
          </a:ln>
        </p:spPr>
      </p:pic>
      <p:sp>
        <p:nvSpPr>
          <p:cNvPr id="15" name="テキスト ボックス 14">
            <a:extLst>
              <a:ext uri="{FF2B5EF4-FFF2-40B4-BE49-F238E27FC236}">
                <a16:creationId xmlns:a16="http://schemas.microsoft.com/office/drawing/2014/main" id="{BFBFE9FE-39C3-4389-B418-2A5701F1FDC8}"/>
              </a:ext>
            </a:extLst>
          </p:cNvPr>
          <p:cNvSpPr txBox="1"/>
          <p:nvPr/>
        </p:nvSpPr>
        <p:spPr>
          <a:xfrm>
            <a:off x="586739" y="5709287"/>
            <a:ext cx="2694198" cy="485005"/>
          </a:xfrm>
          <a:prstGeom prst="rect">
            <a:avLst/>
          </a:prstGeom>
          <a:noFill/>
        </p:spPr>
        <p:txBody>
          <a:bodyPr wrap="square" rtlCol="0">
            <a:spAutoFit/>
          </a:bodyPr>
          <a:lstStyle/>
          <a:p>
            <a:pPr algn="ctr"/>
            <a:r>
              <a:rPr lang="ja-JP" altLang="en-US" sz="1276" b="1" dirty="0">
                <a:latin typeface="メイリオ" panose="020B0604030504040204" pitchFamily="50" charset="-128"/>
                <a:ea typeface="メイリオ" panose="020B0604030504040204" pitchFamily="50" charset="-128"/>
              </a:rPr>
              <a:t>１）リアルモニター（見守り）</a:t>
            </a:r>
            <a:endParaRPr lang="en-US" altLang="ja-JP" sz="1276" b="1" dirty="0">
              <a:latin typeface="メイリオ" panose="020B0604030504040204" pitchFamily="50" charset="-128"/>
              <a:ea typeface="メイリオ" panose="020B0604030504040204" pitchFamily="50" charset="-128"/>
            </a:endParaRPr>
          </a:p>
          <a:p>
            <a:pPr algn="ctr"/>
            <a:r>
              <a:rPr lang="ja-JP" altLang="en-US" sz="1276" dirty="0">
                <a:solidFill>
                  <a:srgbClr val="000000"/>
                </a:solidFill>
                <a:latin typeface="Meiryo UI" panose="020B0604030504040204" pitchFamily="50" charset="-128"/>
                <a:ea typeface="Meiryo UI" panose="020B0604030504040204" pitchFamily="50" charset="-128"/>
              </a:rPr>
              <a:t>各ご入居者様の今の状態が見える化</a:t>
            </a:r>
          </a:p>
        </p:txBody>
      </p:sp>
      <p:pic>
        <p:nvPicPr>
          <p:cNvPr id="17" name="図 16">
            <a:extLst>
              <a:ext uri="{FF2B5EF4-FFF2-40B4-BE49-F238E27FC236}">
                <a16:creationId xmlns:a16="http://schemas.microsoft.com/office/drawing/2014/main" id="{1C92B588-D7B6-1438-B8F0-843BD113E158}"/>
              </a:ext>
            </a:extLst>
          </p:cNvPr>
          <p:cNvPicPr>
            <a:picLocks noChangeAspect="1"/>
          </p:cNvPicPr>
          <p:nvPr/>
        </p:nvPicPr>
        <p:blipFill>
          <a:blip r:embed="rId5"/>
          <a:stretch>
            <a:fillRect/>
          </a:stretch>
        </p:blipFill>
        <p:spPr>
          <a:xfrm>
            <a:off x="4589124" y="7073524"/>
            <a:ext cx="2266454" cy="3013452"/>
          </a:xfrm>
          <a:prstGeom prst="rect">
            <a:avLst/>
          </a:prstGeom>
          <a:ln>
            <a:solidFill>
              <a:schemeClr val="tx1"/>
            </a:solidFill>
          </a:ln>
        </p:spPr>
      </p:pic>
      <p:sp>
        <p:nvSpPr>
          <p:cNvPr id="19" name="テキスト ボックス 18">
            <a:extLst>
              <a:ext uri="{FF2B5EF4-FFF2-40B4-BE49-F238E27FC236}">
                <a16:creationId xmlns:a16="http://schemas.microsoft.com/office/drawing/2014/main" id="{F03269A1-992F-C0A7-F59F-9B18D401E9B9}"/>
              </a:ext>
            </a:extLst>
          </p:cNvPr>
          <p:cNvSpPr txBox="1"/>
          <p:nvPr/>
        </p:nvSpPr>
        <p:spPr>
          <a:xfrm>
            <a:off x="640015" y="7909374"/>
            <a:ext cx="5408893" cy="485005"/>
          </a:xfrm>
          <a:prstGeom prst="rect">
            <a:avLst/>
          </a:prstGeom>
          <a:noFill/>
        </p:spPr>
        <p:txBody>
          <a:bodyPr wrap="square">
            <a:spAutoFit/>
          </a:bodyPr>
          <a:lstStyle/>
          <a:p>
            <a:r>
              <a:rPr lang="ja-JP" altLang="en-US" sz="1276" b="1" dirty="0">
                <a:solidFill>
                  <a:srgbClr val="000000"/>
                </a:solidFill>
                <a:latin typeface="メイリオ" panose="020B0604030504040204" pitchFamily="50" charset="-128"/>
                <a:ea typeface="メイリオ" panose="020B0604030504040204" pitchFamily="50" charset="-128"/>
              </a:rPr>
              <a:t>２）睡眠日誌（アセスメント）</a:t>
            </a:r>
          </a:p>
          <a:p>
            <a:r>
              <a:rPr lang="ja-JP" altLang="en-US" sz="1276" dirty="0">
                <a:solidFill>
                  <a:srgbClr val="000000"/>
                </a:solidFill>
                <a:latin typeface="メイリオ" panose="020B0604030504040204" pitchFamily="50" charset="-128"/>
                <a:ea typeface="メイリオ" panose="020B0604030504040204" pitchFamily="50" charset="-128"/>
              </a:rPr>
              <a:t>各ご入居者様の睡眠習慣（生活習慣）の見える化</a:t>
            </a:r>
          </a:p>
        </p:txBody>
      </p:sp>
      <p:pic>
        <p:nvPicPr>
          <p:cNvPr id="21" name="図 20">
            <a:extLst>
              <a:ext uri="{FF2B5EF4-FFF2-40B4-BE49-F238E27FC236}">
                <a16:creationId xmlns:a16="http://schemas.microsoft.com/office/drawing/2014/main" id="{2DA3E15A-AAAB-3727-D704-5207FE687602}"/>
              </a:ext>
            </a:extLst>
          </p:cNvPr>
          <p:cNvPicPr>
            <a:picLocks noChangeAspect="1"/>
          </p:cNvPicPr>
          <p:nvPr/>
        </p:nvPicPr>
        <p:blipFill>
          <a:blip r:embed="rId6"/>
          <a:stretch>
            <a:fillRect/>
          </a:stretch>
        </p:blipFill>
        <p:spPr>
          <a:xfrm>
            <a:off x="818396" y="8460848"/>
            <a:ext cx="2605338" cy="1668989"/>
          </a:xfrm>
          <a:prstGeom prst="rect">
            <a:avLst/>
          </a:prstGeom>
          <a:ln>
            <a:solidFill>
              <a:schemeClr val="tx1"/>
            </a:solidFill>
          </a:ln>
        </p:spPr>
      </p:pic>
      <p:sp>
        <p:nvSpPr>
          <p:cNvPr id="29" name="テキスト ボックス 28">
            <a:extLst>
              <a:ext uri="{FF2B5EF4-FFF2-40B4-BE49-F238E27FC236}">
                <a16:creationId xmlns:a16="http://schemas.microsoft.com/office/drawing/2014/main" id="{F09BE22D-946C-3E42-AA3D-BDEB09FB1887}"/>
              </a:ext>
            </a:extLst>
          </p:cNvPr>
          <p:cNvSpPr txBox="1"/>
          <p:nvPr/>
        </p:nvSpPr>
        <p:spPr>
          <a:xfrm>
            <a:off x="4461443" y="6260356"/>
            <a:ext cx="3314132" cy="681340"/>
          </a:xfrm>
          <a:prstGeom prst="rect">
            <a:avLst/>
          </a:prstGeom>
          <a:noFill/>
        </p:spPr>
        <p:txBody>
          <a:bodyPr wrap="square">
            <a:spAutoFit/>
          </a:bodyPr>
          <a:lstStyle/>
          <a:p>
            <a:r>
              <a:rPr lang="en-US" altLang="zh-TW" sz="1276" b="1" dirty="0">
                <a:solidFill>
                  <a:srgbClr val="000000"/>
                </a:solidFill>
                <a:latin typeface="メイリオ" panose="020B0604030504040204" pitchFamily="50" charset="-128"/>
                <a:ea typeface="メイリオ" panose="020B0604030504040204" pitchFamily="50" charset="-128"/>
              </a:rPr>
              <a:t>3</a:t>
            </a:r>
            <a:r>
              <a:rPr lang="zh-TW" altLang="en-US" sz="1276" b="1" dirty="0">
                <a:solidFill>
                  <a:srgbClr val="000000"/>
                </a:solidFill>
                <a:latin typeface="メイリオ" panose="020B0604030504040204" pitchFamily="50" charset="-128"/>
                <a:ea typeface="メイリオ" panose="020B0604030504040204" pitchFamily="50" charset="-128"/>
              </a:rPr>
              <a:t>）心拍</a:t>
            </a:r>
            <a:r>
              <a:rPr lang="en-US" altLang="zh-TW" sz="1276" b="1" dirty="0">
                <a:solidFill>
                  <a:srgbClr val="000000"/>
                </a:solidFill>
                <a:latin typeface="メイリオ" panose="020B0604030504040204" pitchFamily="50" charset="-128"/>
                <a:ea typeface="メイリオ" panose="020B0604030504040204" pitchFamily="50" charset="-128"/>
              </a:rPr>
              <a:t>/</a:t>
            </a:r>
            <a:r>
              <a:rPr lang="zh-TW" altLang="en-US" sz="1276" b="1" dirty="0">
                <a:solidFill>
                  <a:srgbClr val="000000"/>
                </a:solidFill>
                <a:latin typeface="メイリオ" panose="020B0604030504040204" pitchFamily="50" charset="-128"/>
                <a:ea typeface="メイリオ" panose="020B0604030504040204" pitchFamily="50" charset="-128"/>
              </a:rPr>
              <a:t>呼吸日誌（体調管理）</a:t>
            </a:r>
            <a:endParaRPr lang="en-US" altLang="zh-TW" sz="1276" b="1" dirty="0">
              <a:solidFill>
                <a:srgbClr val="000000"/>
              </a:solidFill>
              <a:latin typeface="メイリオ" panose="020B0604030504040204" pitchFamily="50" charset="-128"/>
              <a:ea typeface="メイリオ" panose="020B0604030504040204" pitchFamily="50" charset="-128"/>
            </a:endParaRPr>
          </a:p>
          <a:p>
            <a:r>
              <a:rPr lang="ja-JP" altLang="en-US" sz="1276" dirty="0">
                <a:solidFill>
                  <a:srgbClr val="000000"/>
                </a:solidFill>
                <a:latin typeface="メイリオ" panose="020B0604030504040204" pitchFamily="50" charset="-128"/>
                <a:ea typeface="メイリオ" panose="020B0604030504040204" pitchFamily="50" charset="-128"/>
              </a:rPr>
              <a:t>心拍</a:t>
            </a:r>
            <a:r>
              <a:rPr lang="en-US" altLang="ja-JP" sz="1276" dirty="0">
                <a:solidFill>
                  <a:srgbClr val="000000"/>
                </a:solidFill>
                <a:latin typeface="メイリオ" panose="020B0604030504040204" pitchFamily="50" charset="-128"/>
                <a:ea typeface="メイリオ" panose="020B0604030504040204" pitchFamily="50" charset="-128"/>
              </a:rPr>
              <a:t>/</a:t>
            </a:r>
            <a:r>
              <a:rPr lang="ja-JP" altLang="en-US" sz="1276" dirty="0">
                <a:solidFill>
                  <a:srgbClr val="000000"/>
                </a:solidFill>
                <a:latin typeface="メイリオ" panose="020B0604030504040204" pitchFamily="50" charset="-128"/>
                <a:ea typeface="メイリオ" panose="020B0604030504040204" pitchFamily="50" charset="-128"/>
              </a:rPr>
              <a:t>呼吸数（推定値）の推移の変化から</a:t>
            </a:r>
            <a:endParaRPr lang="en-US" altLang="ja-JP" sz="1276" dirty="0">
              <a:solidFill>
                <a:srgbClr val="000000"/>
              </a:solidFill>
              <a:latin typeface="メイリオ" panose="020B0604030504040204" pitchFamily="50" charset="-128"/>
              <a:ea typeface="メイリオ" panose="020B0604030504040204" pitchFamily="50" charset="-128"/>
            </a:endParaRPr>
          </a:p>
          <a:p>
            <a:r>
              <a:rPr lang="ja-JP" altLang="en-US" sz="1276" dirty="0">
                <a:solidFill>
                  <a:srgbClr val="000000"/>
                </a:solidFill>
                <a:latin typeface="メイリオ" panose="020B0604030504040204" pitchFamily="50" charset="-128"/>
                <a:ea typeface="メイリオ" panose="020B0604030504040204" pitchFamily="50" charset="-128"/>
              </a:rPr>
              <a:t>体調変化を見える化</a:t>
            </a:r>
            <a:endParaRPr lang="ja-JP" altLang="en-US" sz="1276"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90FB2C11-5CD4-172A-CA05-395EC7C90174}"/>
              </a:ext>
            </a:extLst>
          </p:cNvPr>
          <p:cNvSpPr txBox="1"/>
          <p:nvPr/>
        </p:nvSpPr>
        <p:spPr>
          <a:xfrm>
            <a:off x="0" y="5306385"/>
            <a:ext cx="3308669" cy="406393"/>
          </a:xfrm>
          <a:prstGeom prst="rect">
            <a:avLst/>
          </a:prstGeom>
          <a:noFill/>
        </p:spPr>
        <p:txBody>
          <a:bodyPr wrap="square" rtlCol="0">
            <a:spAutoFit/>
          </a:bodyPr>
          <a:lstStyle/>
          <a:p>
            <a:r>
              <a:rPr lang="ja-JP" altLang="en-US" sz="2041" b="1" u="sng" dirty="0">
                <a:latin typeface="メイリオ" panose="020B0604030504040204" pitchFamily="50" charset="-128"/>
                <a:ea typeface="メイリオ" panose="020B0604030504040204" pitchFamily="50" charset="-128"/>
              </a:rPr>
              <a:t>～眠りスキャンの特徴～</a:t>
            </a:r>
          </a:p>
        </p:txBody>
      </p:sp>
      <p:pic>
        <p:nvPicPr>
          <p:cNvPr id="1024" name="図 1023" descr="誕生日のケーキ&#10;&#10;自動的に生成された説明">
            <a:extLst>
              <a:ext uri="{FF2B5EF4-FFF2-40B4-BE49-F238E27FC236}">
                <a16:creationId xmlns:a16="http://schemas.microsoft.com/office/drawing/2014/main" id="{BBB073F1-8DFF-D158-3218-51FCE2349D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34468" y="4786311"/>
            <a:ext cx="1658656" cy="1432605"/>
          </a:xfrm>
          <a:prstGeom prst="rect">
            <a:avLst/>
          </a:prstGeom>
        </p:spPr>
      </p:pic>
      <p:pic>
        <p:nvPicPr>
          <p:cNvPr id="1026" name="図 1025" descr="コンピュータ, ノートパソコン, 電話, スポーツゲーム が含まれている画像&#10;&#10;自動的に生成された説明">
            <a:extLst>
              <a:ext uri="{FF2B5EF4-FFF2-40B4-BE49-F238E27FC236}">
                <a16:creationId xmlns:a16="http://schemas.microsoft.com/office/drawing/2014/main" id="{40E4556B-9E55-8A97-5CDE-7A43FF4B6FE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13681" y="4125134"/>
            <a:ext cx="749231" cy="693038"/>
          </a:xfrm>
          <a:prstGeom prst="rect">
            <a:avLst/>
          </a:prstGeom>
        </p:spPr>
      </p:pic>
      <p:sp>
        <p:nvSpPr>
          <p:cNvPr id="1031" name="吹き出し: 角を丸めた四角形 1030">
            <a:extLst>
              <a:ext uri="{FF2B5EF4-FFF2-40B4-BE49-F238E27FC236}">
                <a16:creationId xmlns:a16="http://schemas.microsoft.com/office/drawing/2014/main" id="{4CF24084-25E5-511A-36C4-A4EE7121387C}"/>
              </a:ext>
            </a:extLst>
          </p:cNvPr>
          <p:cNvSpPr/>
          <p:nvPr/>
        </p:nvSpPr>
        <p:spPr>
          <a:xfrm>
            <a:off x="1385737" y="642938"/>
            <a:ext cx="6239186" cy="1633860"/>
          </a:xfrm>
          <a:prstGeom prst="wedgeRoundRectCallout">
            <a:avLst>
              <a:gd name="adj1" fmla="val -7123"/>
              <a:gd name="adj2" fmla="val 60739"/>
              <a:gd name="adj3" fmla="val 16667"/>
            </a:avLst>
          </a:prstGeom>
          <a:no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279"/>
          </a:p>
        </p:txBody>
      </p:sp>
      <p:sp>
        <p:nvSpPr>
          <p:cNvPr id="2" name="楕円 1">
            <a:extLst>
              <a:ext uri="{FF2B5EF4-FFF2-40B4-BE49-F238E27FC236}">
                <a16:creationId xmlns:a16="http://schemas.microsoft.com/office/drawing/2014/main" id="{20477415-197B-FD5C-B786-FA1EDFF111F7}"/>
              </a:ext>
            </a:extLst>
          </p:cNvPr>
          <p:cNvSpPr/>
          <p:nvPr/>
        </p:nvSpPr>
        <p:spPr>
          <a:xfrm>
            <a:off x="168570" y="768237"/>
            <a:ext cx="1085765" cy="83003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786" b="1" dirty="0"/>
          </a:p>
        </p:txBody>
      </p:sp>
      <p:sp>
        <p:nvSpPr>
          <p:cNvPr id="3" name="テキスト ボックス 2">
            <a:extLst>
              <a:ext uri="{FF2B5EF4-FFF2-40B4-BE49-F238E27FC236}">
                <a16:creationId xmlns:a16="http://schemas.microsoft.com/office/drawing/2014/main" id="{28122D04-15B9-D99D-364D-D82A5D12AFAB}"/>
              </a:ext>
            </a:extLst>
          </p:cNvPr>
          <p:cNvSpPr txBox="1"/>
          <p:nvPr/>
        </p:nvSpPr>
        <p:spPr>
          <a:xfrm>
            <a:off x="238454" y="878087"/>
            <a:ext cx="945996" cy="641971"/>
          </a:xfrm>
          <a:prstGeom prst="rect">
            <a:avLst/>
          </a:prstGeom>
          <a:noFill/>
        </p:spPr>
        <p:txBody>
          <a:bodyPr wrap="square" rtlCol="0">
            <a:spAutoFit/>
          </a:bodyPr>
          <a:lstStyle/>
          <a:p>
            <a:pPr algn="ctr"/>
            <a:r>
              <a:rPr lang="en-US" altLang="ja-JP" sz="1786" b="1" dirty="0">
                <a:solidFill>
                  <a:schemeClr val="bg1"/>
                </a:solidFill>
                <a:latin typeface="メイリオ" panose="020B0604030504040204" pitchFamily="50" charset="-128"/>
                <a:ea typeface="メイリオ" panose="020B0604030504040204" pitchFamily="50" charset="-128"/>
              </a:rPr>
              <a:t>IT</a:t>
            </a:r>
          </a:p>
          <a:p>
            <a:pPr algn="ctr"/>
            <a:r>
              <a:rPr lang="ja-JP" altLang="en-US" sz="1786" b="1" dirty="0">
                <a:solidFill>
                  <a:schemeClr val="bg1"/>
                </a:solidFill>
                <a:latin typeface="メイリオ" panose="020B0604030504040204" pitchFamily="50" charset="-128"/>
                <a:ea typeface="メイリオ" panose="020B0604030504040204" pitchFamily="50" charset="-128"/>
              </a:rPr>
              <a:t>導入</a:t>
            </a:r>
          </a:p>
        </p:txBody>
      </p:sp>
      <p:pic>
        <p:nvPicPr>
          <p:cNvPr id="4" name="図 3">
            <a:extLst>
              <a:ext uri="{FF2B5EF4-FFF2-40B4-BE49-F238E27FC236}">
                <a16:creationId xmlns:a16="http://schemas.microsoft.com/office/drawing/2014/main" id="{03E0EAFA-974C-EE1B-4372-5EDCCE749DA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2047" y="322717"/>
            <a:ext cx="7482904" cy="253945"/>
          </a:xfrm>
          <a:prstGeom prst="rect">
            <a:avLst/>
          </a:prstGeom>
        </p:spPr>
      </p:pic>
      <p:pic>
        <p:nvPicPr>
          <p:cNvPr id="5" name="図 4">
            <a:extLst>
              <a:ext uri="{FF2B5EF4-FFF2-40B4-BE49-F238E27FC236}">
                <a16:creationId xmlns:a16="http://schemas.microsoft.com/office/drawing/2014/main" id="{37AF38C2-125B-85AB-F3B9-68932C2AD61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7284" y="10304917"/>
            <a:ext cx="7482904" cy="253945"/>
          </a:xfrm>
          <a:prstGeom prst="rect">
            <a:avLst/>
          </a:prstGeom>
        </p:spPr>
      </p:pic>
      <p:sp>
        <p:nvSpPr>
          <p:cNvPr id="6" name="小波 5">
            <a:extLst>
              <a:ext uri="{FF2B5EF4-FFF2-40B4-BE49-F238E27FC236}">
                <a16:creationId xmlns:a16="http://schemas.microsoft.com/office/drawing/2014/main" id="{8FD7A6D5-0736-834F-A0C1-BDE290A6CD20}"/>
              </a:ext>
            </a:extLst>
          </p:cNvPr>
          <p:cNvSpPr/>
          <p:nvPr/>
        </p:nvSpPr>
        <p:spPr>
          <a:xfrm rot="20576935">
            <a:off x="179470" y="2471838"/>
            <a:ext cx="1993466" cy="622208"/>
          </a:xfrm>
          <a:prstGeom prst="doubleWave">
            <a:avLst>
              <a:gd name="adj1" fmla="val 6250"/>
              <a:gd name="adj2" fmla="val -33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42902" indent="-642902" algn="ctr">
              <a:lnSpc>
                <a:spcPts val="5868"/>
              </a:lnSpc>
              <a:spcBef>
                <a:spcPts val="1531"/>
              </a:spcBef>
              <a:defRPr/>
            </a:pPr>
            <a:endParaRPr lang="en-US" altLang="ja-JP" sz="2296" b="1" i="1" dirty="0">
              <a:solidFill>
                <a:prstClr val="white"/>
              </a:solidFill>
              <a:latin typeface="メイリオ" panose="020B0604030504040204" pitchFamily="50" charset="-128"/>
              <a:ea typeface="メイリオ" panose="020B0604030504040204" pitchFamily="50" charset="-128"/>
            </a:endParaRPr>
          </a:p>
          <a:p>
            <a:pPr marL="642902" indent="-642902" algn="ctr">
              <a:lnSpc>
                <a:spcPts val="5868"/>
              </a:lnSpc>
              <a:spcBef>
                <a:spcPts val="1531"/>
              </a:spcBef>
              <a:defRPr/>
            </a:pPr>
            <a:r>
              <a:rPr lang="ja-JP" altLang="en-US" sz="2296" b="1" i="1" dirty="0">
                <a:solidFill>
                  <a:prstClr val="white"/>
                </a:solidFill>
                <a:latin typeface="メイリオ" panose="020B0604030504040204" pitchFamily="50" charset="-128"/>
                <a:ea typeface="メイリオ" panose="020B0604030504040204" pitchFamily="50" charset="-128"/>
              </a:rPr>
              <a:t>当施設の特徴</a:t>
            </a:r>
            <a:endParaRPr lang="en-US" altLang="ja-JP" sz="2296" b="1" i="1" dirty="0">
              <a:solidFill>
                <a:prstClr val="white"/>
              </a:solidFill>
              <a:latin typeface="メイリオ" panose="020B0604030504040204" pitchFamily="50" charset="-128"/>
              <a:ea typeface="メイリオ" panose="020B0604030504040204" pitchFamily="50" charset="-128"/>
            </a:endParaRPr>
          </a:p>
          <a:p>
            <a:pPr marL="642902" indent="-642902" algn="ctr">
              <a:lnSpc>
                <a:spcPts val="5868"/>
              </a:lnSpc>
              <a:spcBef>
                <a:spcPts val="1531"/>
              </a:spcBef>
              <a:defRPr/>
            </a:pPr>
            <a:endParaRPr lang="ja-JP" altLang="en-US" sz="2296" b="1" i="1" u="sng" dirty="0">
              <a:solidFill>
                <a:schemeClr val="tx1"/>
              </a:solidFill>
              <a:latin typeface="メイリオ" panose="020B0604030504040204" pitchFamily="50" charset="-128"/>
              <a:ea typeface="メイリオ" panose="020B0604030504040204" pitchFamily="50" charset="-128"/>
            </a:endParaRPr>
          </a:p>
          <a:p>
            <a:pPr algn="ctr" defTabSz="291602">
              <a:defRPr/>
            </a:pPr>
            <a:endParaRPr lang="ja-JP" altLang="en-US" sz="1148" dirty="0">
              <a:solidFill>
                <a:prstClr val="white"/>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064358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293475"/>
            <a:ext cx="7482904" cy="253945"/>
          </a:xfrm>
          <a:prstGeom prst="rect">
            <a:avLst/>
          </a:prstGeom>
        </p:spPr>
      </p:pic>
      <p:pic>
        <p:nvPicPr>
          <p:cNvPr id="3" name="図 2">
            <a:extLst>
              <a:ext uri="{FF2B5EF4-FFF2-40B4-BE49-F238E27FC236}">
                <a16:creationId xmlns:a16="http://schemas.microsoft.com/office/drawing/2014/main" id="{66418224-7DFF-3F68-9A1E-9B2554AE66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10354688"/>
            <a:ext cx="7482904" cy="253945"/>
          </a:xfrm>
          <a:prstGeom prst="rect">
            <a:avLst/>
          </a:prstGeom>
        </p:spPr>
      </p:pic>
      <p:sp>
        <p:nvSpPr>
          <p:cNvPr id="11" name="Rectangle 1">
            <a:extLst>
              <a:ext uri="{FF2B5EF4-FFF2-40B4-BE49-F238E27FC236}">
                <a16:creationId xmlns:a16="http://schemas.microsoft.com/office/drawing/2014/main" id="{BAED141E-39E8-8B77-0488-B2B3DCB9F2A4}"/>
              </a:ext>
            </a:extLst>
          </p:cNvPr>
          <p:cNvSpPr txBox="1">
            <a:spLocks/>
          </p:cNvSpPr>
          <p:nvPr/>
        </p:nvSpPr>
        <p:spPr>
          <a:xfrm>
            <a:off x="213162" y="765029"/>
            <a:ext cx="4530288" cy="576064"/>
          </a:xfrm>
          <a:prstGeom prst="rect">
            <a:avLst/>
          </a:prstGeom>
        </p:spPr>
        <p:txBody>
          <a:bodyPr>
            <a:normAutofit fontScale="60000" lnSpcReduction="20000"/>
          </a:bodyPr>
          <a:lstStyle>
            <a:lvl1pPr algn="l" defTabSz="776288" rtl="0" eaLnBrk="1" fontAlgn="base" hangingPunct="1">
              <a:lnSpc>
                <a:spcPct val="90000"/>
              </a:lnSpc>
              <a:spcBef>
                <a:spcPct val="0"/>
              </a:spcBef>
              <a:spcAft>
                <a:spcPct val="0"/>
              </a:spcAft>
              <a:defRPr kumimoji="1" sz="3700" kern="1200">
                <a:solidFill>
                  <a:schemeClr val="tx1"/>
                </a:solidFill>
                <a:latin typeface="+mj-lt"/>
                <a:ea typeface="+mj-ea"/>
                <a:cs typeface="+mj-cs"/>
              </a:defRPr>
            </a:lvl1pPr>
            <a:lvl2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2pPr>
            <a:lvl3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3pPr>
            <a:lvl4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4pPr>
            <a:lvl5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5pPr>
            <a:lvl6pPr marL="4572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6pPr>
            <a:lvl7pPr marL="9144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7pPr>
            <a:lvl8pPr marL="13716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8pPr>
            <a:lvl9pPr marL="18288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9pPr>
          </a:lstStyle>
          <a:p>
            <a:r>
              <a:rPr lang="ja-JP" altLang="en-US" sz="3200" dirty="0">
                <a:solidFill>
                  <a:srgbClr val="002060"/>
                </a:solidFill>
                <a:latin typeface="+mn-ea"/>
                <a:ea typeface="+mn-ea"/>
              </a:rPr>
              <a:t>　　</a:t>
            </a:r>
            <a:r>
              <a:rPr lang="ja-JP" altLang="en-US" sz="3200" b="1" dirty="0">
                <a:solidFill>
                  <a:srgbClr val="002060"/>
                </a:solidFill>
                <a:latin typeface="HG丸ｺﾞｼｯｸM-PRO" panose="020F0600000000000000" pitchFamily="50" charset="-128"/>
                <a:ea typeface="HG丸ｺﾞｼｯｸM-PRO" panose="020F0600000000000000" pitchFamily="50" charset="-128"/>
              </a:rPr>
              <a:t>介護付き有料老人ホームとは・・</a:t>
            </a:r>
            <a:br>
              <a:rPr lang="en-US" altLang="ja-JP" sz="3200" b="1" dirty="0">
                <a:solidFill>
                  <a:srgbClr val="002060"/>
                </a:solidFill>
                <a:latin typeface="HG丸ｺﾞｼｯｸM-PRO" panose="020F0600000000000000" pitchFamily="50" charset="-128"/>
                <a:ea typeface="HG丸ｺﾞｼｯｸM-PRO" panose="020F0600000000000000" pitchFamily="50" charset="-128"/>
              </a:rPr>
            </a:br>
            <a:endParaRPr lang="ja-JP" sz="3200" b="1" dirty="0">
              <a:solidFill>
                <a:srgbClr val="002060"/>
              </a:solidFill>
              <a:latin typeface="HG丸ｺﾞｼｯｸM-PRO" panose="020F0600000000000000" pitchFamily="50" charset="-128"/>
              <a:ea typeface="HG丸ｺﾞｼｯｸM-PRO" panose="020F0600000000000000" pitchFamily="50" charset="-128"/>
            </a:endParaRPr>
          </a:p>
        </p:txBody>
      </p:sp>
      <p:sp>
        <p:nvSpPr>
          <p:cNvPr id="12" name="Rectangle 1">
            <a:extLst>
              <a:ext uri="{FF2B5EF4-FFF2-40B4-BE49-F238E27FC236}">
                <a16:creationId xmlns:a16="http://schemas.microsoft.com/office/drawing/2014/main" id="{5F6C3926-C566-628F-1F24-B7D0FDA80E1C}"/>
              </a:ext>
            </a:extLst>
          </p:cNvPr>
          <p:cNvSpPr>
            <a:spLocks noChangeArrowheads="1"/>
          </p:cNvSpPr>
          <p:nvPr/>
        </p:nvSpPr>
        <p:spPr bwMode="auto">
          <a:xfrm>
            <a:off x="629903" y="2438146"/>
            <a:ext cx="6499462"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600" b="0" i="0" u="none" strike="noStrike" cap="none" normalizeH="0" baseline="0" dirty="0">
                <a:ln>
                  <a:noFill/>
                </a:ln>
                <a:solidFill>
                  <a:srgbClr val="333333"/>
                </a:solidFill>
                <a:effectLst/>
                <a:latin typeface="HG丸ｺﾞｼｯｸM-PRO" panose="020F0600000000000000" pitchFamily="50" charset="-128"/>
                <a:ea typeface="HG丸ｺﾞｼｯｸM-PRO" panose="020F0600000000000000" pitchFamily="50" charset="-128"/>
              </a:rPr>
              <a:t>自立生活が可能な方にとってはより生活が快適なものになり、要支援・要介護の方にとっては必要なサポートが手軽に受けられ</a:t>
            </a:r>
            <a:r>
              <a:rPr kumimoji="0" lang="ja-JP" altLang="en-US" sz="1600" b="0" i="0" u="none" strike="noStrike" cap="none" normalizeH="0" baseline="0" dirty="0">
                <a:ln>
                  <a:noFill/>
                </a:ln>
                <a:solidFill>
                  <a:srgbClr val="333333"/>
                </a:solidFill>
                <a:effectLst/>
                <a:latin typeface="HG丸ｺﾞｼｯｸM-PRO" panose="020F0600000000000000" pitchFamily="50" charset="-128"/>
                <a:ea typeface="HG丸ｺﾞｼｯｸM-PRO" panose="020F0600000000000000" pitchFamily="50" charset="-128"/>
              </a:rPr>
              <a:t>ます。</a:t>
            </a:r>
            <a:endParaRPr kumimoji="0" lang="ja-JP" altLang="ja-JP" sz="16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a:p>
            <a:pPr lvl="0"/>
            <a:r>
              <a:rPr kumimoji="0" lang="ja-JP" altLang="ja-JP" sz="1600" b="0" i="0" u="none" strike="noStrike" cap="none" normalizeH="0" baseline="0" dirty="0">
                <a:ln>
                  <a:noFill/>
                </a:ln>
                <a:solidFill>
                  <a:srgbClr val="333333"/>
                </a:solidFill>
                <a:effectLst/>
                <a:latin typeface="HG丸ｺﾞｼｯｸM-PRO" panose="020F0600000000000000" pitchFamily="50" charset="-128"/>
                <a:ea typeface="HG丸ｺﾞｼｯｸM-PRO" panose="020F0600000000000000" pitchFamily="50" charset="-128"/>
              </a:rPr>
              <a:t>また、</a:t>
            </a:r>
            <a:r>
              <a:rPr kumimoji="0" lang="ja-JP" altLang="ja-JP" sz="1600" b="0" i="0" u="none" strike="noStrike" cap="none" normalizeH="0" baseline="0" dirty="0">
                <a:ln>
                  <a:noFill/>
                </a:ln>
                <a:solidFill>
                  <a:srgbClr val="FF4C00"/>
                </a:solidFill>
                <a:effectLst/>
                <a:latin typeface="HG丸ｺﾞｼｯｸM-PRO" panose="020F0600000000000000" pitchFamily="50" charset="-128"/>
                <a:ea typeface="HG丸ｺﾞｼｯｸM-PRO" panose="020F0600000000000000" pitchFamily="50" charset="-128"/>
              </a:rPr>
              <a:t>「介護職員または看護職員を要介護者3名に対して1名以上配置すること」「介護職員を24時間常駐させること」「看護職員を1名以上、日中常駐させること」「協力医療機関を定めること」</a:t>
            </a:r>
            <a:r>
              <a:rPr kumimoji="0" lang="ja-JP" altLang="ja-JP" sz="1600" b="0" i="0" u="none" strike="noStrike" cap="none" normalizeH="0" baseline="0" dirty="0">
                <a:ln>
                  <a:noFill/>
                </a:ln>
                <a:solidFill>
                  <a:srgbClr val="333333"/>
                </a:solidFill>
                <a:effectLst/>
                <a:latin typeface="HG丸ｺﾞｼｯｸM-PRO" panose="020F0600000000000000" pitchFamily="50" charset="-128"/>
                <a:ea typeface="HG丸ｺﾞｼｯｸM-PRO" panose="020F0600000000000000" pitchFamily="50" charset="-128"/>
              </a:rPr>
              <a:t>などが義務付けられています。そのほか、ホーム内に生活相談員や介護計画を作成するケアマネージャーも常駐し、品質の高い介護を</a:t>
            </a:r>
            <a:r>
              <a:rPr kumimoji="0" lang="ja-JP" altLang="en-US" sz="1600" b="0" i="0" u="none" strike="noStrike" cap="none" normalizeH="0" baseline="0" dirty="0">
                <a:ln>
                  <a:noFill/>
                </a:ln>
                <a:solidFill>
                  <a:srgbClr val="333333"/>
                </a:solidFill>
                <a:effectLst/>
                <a:latin typeface="HG丸ｺﾞｼｯｸM-PRO" panose="020F0600000000000000" pitchFamily="50" charset="-128"/>
                <a:ea typeface="HG丸ｺﾞｼｯｸM-PRO" panose="020F0600000000000000" pitchFamily="50" charset="-128"/>
              </a:rPr>
              <a:t>目指しております。</a:t>
            </a:r>
            <a:endParaRPr kumimoji="0" lang="en-US" altLang="ja-JP" sz="1600" b="0" i="0" u="none" strike="noStrike" cap="none" normalizeH="0" baseline="0" dirty="0">
              <a:ln>
                <a:noFill/>
              </a:ln>
              <a:solidFill>
                <a:srgbClr val="333333"/>
              </a:solidFill>
              <a:effectLst/>
              <a:latin typeface="HG丸ｺﾞｼｯｸM-PRO" panose="020F0600000000000000" pitchFamily="50" charset="-128"/>
              <a:ea typeface="HG丸ｺﾞｼｯｸM-PRO" panose="020F0600000000000000" pitchFamily="50" charset="-128"/>
            </a:endParaRPr>
          </a:p>
          <a:p>
            <a:pPr lvl="0"/>
            <a:endParaRPr lang="en-US" altLang="ja-JP" sz="1600" dirty="0">
              <a:solidFill>
                <a:srgbClr val="333333"/>
              </a:solidFill>
              <a:latin typeface="HG丸ｺﾞｼｯｸM-PRO" panose="020F0600000000000000" pitchFamily="50" charset="-128"/>
              <a:ea typeface="HG丸ｺﾞｼｯｸM-PRO" panose="020F0600000000000000" pitchFamily="50" charset="-128"/>
            </a:endParaRPr>
          </a:p>
          <a:p>
            <a:pPr lvl="0"/>
            <a:r>
              <a:rPr lang="ja-JP" altLang="ja-JP" sz="1600" dirty="0">
                <a:solidFill>
                  <a:srgbClr val="333333"/>
                </a:solidFill>
                <a:latin typeface="HG丸ｺﾞｼｯｸM-PRO" panose="020F0600000000000000" pitchFamily="50" charset="-128"/>
                <a:ea typeface="HG丸ｺﾞｼｯｸM-PRO" panose="020F0600000000000000" pitchFamily="50" charset="-128"/>
              </a:rPr>
              <a:t>入居者に対する条件は</a:t>
            </a:r>
            <a:r>
              <a:rPr lang="ja-JP" altLang="en-US" sz="1600" dirty="0">
                <a:solidFill>
                  <a:srgbClr val="333333"/>
                </a:solidFill>
                <a:latin typeface="HG丸ｺﾞｼｯｸM-PRO" panose="020F0600000000000000" pitchFamily="50" charset="-128"/>
                <a:ea typeface="HG丸ｺﾞｼｯｸM-PRO" panose="020F0600000000000000" pitchFamily="50" charset="-128"/>
              </a:rPr>
              <a:t>、</a:t>
            </a:r>
            <a:r>
              <a:rPr lang="ja-JP" altLang="ja-JP" sz="1600" dirty="0">
                <a:solidFill>
                  <a:srgbClr val="FF4C00"/>
                </a:solidFill>
                <a:latin typeface="HG丸ｺﾞｼｯｸM-PRO" panose="020F0600000000000000" pitchFamily="50" charset="-128"/>
                <a:ea typeface="HG丸ｺﾞｼｯｸM-PRO" panose="020F0600000000000000" pitchFamily="50" charset="-128"/>
              </a:rPr>
              <a:t>基本的には65歳以上であれば、自立生活が可能な方、要介護の方、認知症の方を問わず、入居することができます。</a:t>
            </a:r>
            <a:endParaRPr lang="en-US" altLang="ja-JP" sz="1600" dirty="0">
              <a:solidFill>
                <a:srgbClr val="FF4C00"/>
              </a:solidFill>
              <a:latin typeface="HG丸ｺﾞｼｯｸM-PRO" panose="020F0600000000000000" pitchFamily="50" charset="-128"/>
              <a:ea typeface="HG丸ｺﾞｼｯｸM-PRO" panose="020F0600000000000000" pitchFamily="50" charset="-128"/>
            </a:endParaRPr>
          </a:p>
          <a:p>
            <a:pPr lvl="0"/>
            <a:r>
              <a:rPr lang="ja-JP" altLang="ja-JP" sz="1600" dirty="0">
                <a:solidFill>
                  <a:srgbClr val="333333"/>
                </a:solidFill>
                <a:latin typeface="HG丸ｺﾞｼｯｸM-PRO" panose="020F0600000000000000" pitchFamily="50" charset="-128"/>
                <a:ea typeface="HG丸ｺﾞｼｯｸM-PRO" panose="020F0600000000000000" pitchFamily="50" charset="-128"/>
              </a:rPr>
              <a:t>また、介護レベルや病状に応じてフロアを分けるなど、入居者の生活のしやすさにも配慮</a:t>
            </a:r>
            <a:r>
              <a:rPr lang="ja-JP" altLang="en-US" sz="1600" dirty="0">
                <a:solidFill>
                  <a:srgbClr val="333333"/>
                </a:solidFill>
                <a:latin typeface="HG丸ｺﾞｼｯｸM-PRO" panose="020F0600000000000000" pitchFamily="50" charset="-128"/>
                <a:ea typeface="HG丸ｺﾞｼｯｸM-PRO" panose="020F0600000000000000" pitchFamily="50" charset="-128"/>
              </a:rPr>
              <a:t>しております。</a:t>
            </a:r>
            <a:endParaRPr lang="ja-JP" altLang="ja-JP" sz="1600" dirty="0">
              <a:latin typeface="HG丸ｺﾞｼｯｸM-PRO" panose="020F0600000000000000" pitchFamily="50" charset="-128"/>
              <a:ea typeface="HG丸ｺﾞｼｯｸM-PRO" panose="020F0600000000000000" pitchFamily="50" charset="-128"/>
            </a:endParaRPr>
          </a:p>
          <a:p>
            <a:pPr lvl="0"/>
            <a:r>
              <a:rPr lang="ja-JP" altLang="ja-JP" sz="1600" dirty="0">
                <a:solidFill>
                  <a:srgbClr val="333333"/>
                </a:solidFill>
                <a:latin typeface="HG丸ｺﾞｼｯｸM-PRO" panose="020F0600000000000000" pitchFamily="50" charset="-128"/>
                <a:ea typeface="HG丸ｺﾞｼｯｸM-PRO" panose="020F0600000000000000" pitchFamily="50" charset="-128"/>
              </a:rPr>
              <a:t>医療</a:t>
            </a:r>
            <a:r>
              <a:rPr lang="ja-JP" altLang="en-US" sz="1600" dirty="0">
                <a:solidFill>
                  <a:srgbClr val="333333"/>
                </a:solidFill>
                <a:latin typeface="HG丸ｺﾞｼｯｸM-PRO" panose="020F0600000000000000" pitchFamily="50" charset="-128"/>
                <a:ea typeface="HG丸ｺﾞｼｯｸM-PRO" panose="020F0600000000000000" pitchFamily="50" charset="-128"/>
              </a:rPr>
              <a:t>との連携や機能訓練・</a:t>
            </a:r>
            <a:r>
              <a:rPr lang="ja-JP" altLang="ja-JP" sz="1600" dirty="0">
                <a:solidFill>
                  <a:srgbClr val="333333"/>
                </a:solidFill>
                <a:latin typeface="HG丸ｺﾞｼｯｸM-PRO" panose="020F0600000000000000" pitchFamily="50" charset="-128"/>
                <a:ea typeface="HG丸ｺﾞｼｯｸM-PRO" panose="020F0600000000000000" pitchFamily="50" charset="-128"/>
              </a:rPr>
              <a:t>レクリエーション</a:t>
            </a:r>
            <a:r>
              <a:rPr lang="ja-JP" altLang="en-US" sz="1600" dirty="0">
                <a:solidFill>
                  <a:srgbClr val="333333"/>
                </a:solidFill>
                <a:latin typeface="HG丸ｺﾞｼｯｸM-PRO" panose="020F0600000000000000" pitchFamily="50" charset="-128"/>
                <a:ea typeface="HG丸ｺﾞｼｯｸM-PRO" panose="020F0600000000000000" pitchFamily="50" charset="-128"/>
              </a:rPr>
              <a:t>・</a:t>
            </a:r>
            <a:r>
              <a:rPr lang="ja-JP" altLang="ja-JP" sz="1600" dirty="0">
                <a:solidFill>
                  <a:srgbClr val="333333"/>
                </a:solidFill>
                <a:latin typeface="HG丸ｺﾞｼｯｸM-PRO" panose="020F0600000000000000" pitchFamily="50" charset="-128"/>
                <a:ea typeface="HG丸ｺﾞｼｯｸM-PRO" panose="020F0600000000000000" pitchFamily="50" charset="-128"/>
              </a:rPr>
              <a:t>イベント</a:t>
            </a:r>
            <a:r>
              <a:rPr lang="ja-JP" altLang="en-US" sz="1600" dirty="0">
                <a:solidFill>
                  <a:srgbClr val="333333"/>
                </a:solidFill>
                <a:latin typeface="HG丸ｺﾞｼｯｸM-PRO" panose="020F0600000000000000" pitchFamily="50" charset="-128"/>
                <a:ea typeface="HG丸ｺﾞｼｯｸM-PRO" panose="020F0600000000000000" pitchFamily="50" charset="-128"/>
              </a:rPr>
              <a:t>の取り組みなど、</a:t>
            </a:r>
            <a:r>
              <a:rPr lang="ja-JP" altLang="ja-JP" sz="1600" dirty="0">
                <a:solidFill>
                  <a:srgbClr val="333333"/>
                </a:solidFill>
                <a:latin typeface="HG丸ｺﾞｼｯｸM-PRO" panose="020F0600000000000000" pitchFamily="50" charset="-128"/>
                <a:ea typeface="HG丸ｺﾞｼｯｸM-PRO" panose="020F0600000000000000" pitchFamily="50" charset="-128"/>
              </a:rPr>
              <a:t> 入居者の身体状況だけでなく、好みや価値観に合わせて</a:t>
            </a:r>
            <a:r>
              <a:rPr lang="ja-JP" altLang="en-US" sz="1600" dirty="0">
                <a:solidFill>
                  <a:srgbClr val="333333"/>
                </a:solidFill>
                <a:latin typeface="HG丸ｺﾞｼｯｸM-PRO" panose="020F0600000000000000" pitchFamily="50" charset="-128"/>
                <a:ea typeface="HG丸ｺﾞｼｯｸM-PRO" panose="020F0600000000000000" pitchFamily="50" charset="-128"/>
              </a:rPr>
              <a:t>生活する</a:t>
            </a:r>
            <a:r>
              <a:rPr lang="ja-JP" altLang="ja-JP" sz="1600" dirty="0">
                <a:solidFill>
                  <a:srgbClr val="333333"/>
                </a:solidFill>
                <a:latin typeface="HG丸ｺﾞｼｯｸM-PRO" panose="020F0600000000000000" pitchFamily="50" charset="-128"/>
                <a:ea typeface="HG丸ｺﾞｼｯｸM-PRO" panose="020F0600000000000000" pitchFamily="50" charset="-128"/>
              </a:rPr>
              <a:t>ことができます。</a:t>
            </a:r>
            <a:endParaRPr lang="ja-JP" altLang="ja-JP" sz="1600" dirty="0">
              <a:latin typeface="HG丸ｺﾞｼｯｸM-PRO" panose="020F0600000000000000" pitchFamily="50" charset="-128"/>
              <a:ea typeface="HG丸ｺﾞｼｯｸM-PRO" panose="020F0600000000000000"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6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6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                </a:t>
            </a:r>
            <a:endParaRPr kumimoji="0" lang="ja-JP" altLang="en-US" sz="16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14" name="Rectangle 3">
            <a:extLst>
              <a:ext uri="{FF2B5EF4-FFF2-40B4-BE49-F238E27FC236}">
                <a16:creationId xmlns:a16="http://schemas.microsoft.com/office/drawing/2014/main" id="{32ABC6A7-41EB-039A-21A7-B7238DEDD56C}"/>
              </a:ext>
            </a:extLst>
          </p:cNvPr>
          <p:cNvSpPr>
            <a:spLocks noChangeArrowheads="1"/>
          </p:cNvSpPr>
          <p:nvPr/>
        </p:nvSpPr>
        <p:spPr bwMode="auto">
          <a:xfrm>
            <a:off x="633186" y="5555138"/>
            <a:ext cx="256802" cy="401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chemeClr val="tx1"/>
                </a:solidFill>
                <a:effectLst/>
                <a:latin typeface="Arial" panose="020B0604020202020204" pitchFamily="34" charset="0"/>
              </a:rPr>
              <a:t> </a:t>
            </a:r>
          </a:p>
        </p:txBody>
      </p:sp>
      <p:sp>
        <p:nvSpPr>
          <p:cNvPr id="19" name="Rectangle 1">
            <a:extLst>
              <a:ext uri="{FF2B5EF4-FFF2-40B4-BE49-F238E27FC236}">
                <a16:creationId xmlns:a16="http://schemas.microsoft.com/office/drawing/2014/main" id="{F0DBEB84-8DD7-DDBC-1022-105D4F370B48}"/>
              </a:ext>
            </a:extLst>
          </p:cNvPr>
          <p:cNvSpPr txBox="1">
            <a:spLocks/>
          </p:cNvSpPr>
          <p:nvPr/>
        </p:nvSpPr>
        <p:spPr>
          <a:xfrm>
            <a:off x="121292" y="6771401"/>
            <a:ext cx="5860070" cy="576064"/>
          </a:xfrm>
          <a:prstGeom prst="rect">
            <a:avLst/>
          </a:prstGeom>
        </p:spPr>
        <p:txBody>
          <a:bodyPr>
            <a:normAutofit fontScale="97500"/>
          </a:bodyPr>
          <a:lstStyle>
            <a:lvl1pPr algn="l" defTabSz="776288" rtl="0" eaLnBrk="1" fontAlgn="base" hangingPunct="1">
              <a:lnSpc>
                <a:spcPct val="90000"/>
              </a:lnSpc>
              <a:spcBef>
                <a:spcPct val="0"/>
              </a:spcBef>
              <a:spcAft>
                <a:spcPct val="0"/>
              </a:spcAft>
              <a:defRPr kumimoji="1" sz="3700" kern="1200">
                <a:solidFill>
                  <a:schemeClr val="tx1"/>
                </a:solidFill>
                <a:latin typeface="+mj-lt"/>
                <a:ea typeface="+mj-ea"/>
                <a:cs typeface="+mj-cs"/>
              </a:defRPr>
            </a:lvl1pPr>
            <a:lvl2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2pPr>
            <a:lvl3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3pPr>
            <a:lvl4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4pPr>
            <a:lvl5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5pPr>
            <a:lvl6pPr marL="4572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6pPr>
            <a:lvl7pPr marL="9144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7pPr>
            <a:lvl8pPr marL="13716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8pPr>
            <a:lvl9pPr marL="18288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9pPr>
          </a:lstStyle>
          <a:p>
            <a:r>
              <a:rPr lang="ja-JP" altLang="en-US" sz="3200" dirty="0">
                <a:solidFill>
                  <a:srgbClr val="002060"/>
                </a:solidFill>
                <a:latin typeface="+mn-ea"/>
                <a:ea typeface="+mn-ea"/>
              </a:rPr>
              <a:t>　　</a:t>
            </a:r>
            <a:r>
              <a:rPr lang="ja-JP" altLang="en-US" sz="2200" b="1" dirty="0">
                <a:solidFill>
                  <a:srgbClr val="002060"/>
                </a:solidFill>
                <a:latin typeface="HG丸ｺﾞｼｯｸM-PRO" panose="020F0600000000000000" pitchFamily="50" charset="-128"/>
                <a:ea typeface="HG丸ｺﾞｼｯｸM-PRO" panose="020F0600000000000000" pitchFamily="50" charset="-128"/>
              </a:rPr>
              <a:t>提供される生活援助・介護サビースついて</a:t>
            </a:r>
            <a:endParaRPr lang="ja-JP" sz="2200" b="1" dirty="0">
              <a:solidFill>
                <a:srgbClr val="002060"/>
              </a:solidFill>
              <a:latin typeface="HG丸ｺﾞｼｯｸM-PRO" panose="020F0600000000000000" pitchFamily="50" charset="-128"/>
              <a:ea typeface="HG丸ｺﾞｼｯｸM-PRO" panose="020F0600000000000000" pitchFamily="50" charset="-128"/>
            </a:endParaRPr>
          </a:p>
        </p:txBody>
      </p:sp>
      <p:graphicFrame>
        <p:nvGraphicFramePr>
          <p:cNvPr id="20" name="表 19">
            <a:extLst>
              <a:ext uri="{FF2B5EF4-FFF2-40B4-BE49-F238E27FC236}">
                <a16:creationId xmlns:a16="http://schemas.microsoft.com/office/drawing/2014/main" id="{0C8C8C82-DD54-07B7-BA2B-B991FC4A6A4B}"/>
              </a:ext>
            </a:extLst>
          </p:cNvPr>
          <p:cNvGraphicFramePr>
            <a:graphicFrameLocks noGrp="1"/>
          </p:cNvGraphicFramePr>
          <p:nvPr>
            <p:extLst>
              <p:ext uri="{D42A27DB-BD31-4B8C-83A1-F6EECF244321}">
                <p14:modId xmlns:p14="http://schemas.microsoft.com/office/powerpoint/2010/main" val="1991834474"/>
              </p:ext>
            </p:extLst>
          </p:nvPr>
        </p:nvGraphicFramePr>
        <p:xfrm>
          <a:off x="850750" y="7372399"/>
          <a:ext cx="6172200" cy="1936098"/>
        </p:xfrm>
        <a:graphic>
          <a:graphicData uri="http://schemas.openxmlformats.org/drawingml/2006/table">
            <a:tbl>
              <a:tblPr/>
              <a:tblGrid>
                <a:gridCol w="1792182">
                  <a:extLst>
                    <a:ext uri="{9D8B030D-6E8A-4147-A177-3AD203B41FA5}">
                      <a16:colId xmlns:a16="http://schemas.microsoft.com/office/drawing/2014/main" val="4053531971"/>
                    </a:ext>
                  </a:extLst>
                </a:gridCol>
                <a:gridCol w="1293918">
                  <a:extLst>
                    <a:ext uri="{9D8B030D-6E8A-4147-A177-3AD203B41FA5}">
                      <a16:colId xmlns:a16="http://schemas.microsoft.com/office/drawing/2014/main" val="3237995331"/>
                    </a:ext>
                  </a:extLst>
                </a:gridCol>
                <a:gridCol w="1586402">
                  <a:extLst>
                    <a:ext uri="{9D8B030D-6E8A-4147-A177-3AD203B41FA5}">
                      <a16:colId xmlns:a16="http://schemas.microsoft.com/office/drawing/2014/main" val="1306997978"/>
                    </a:ext>
                  </a:extLst>
                </a:gridCol>
                <a:gridCol w="1499698">
                  <a:extLst>
                    <a:ext uri="{9D8B030D-6E8A-4147-A177-3AD203B41FA5}">
                      <a16:colId xmlns:a16="http://schemas.microsoft.com/office/drawing/2014/main" val="3166723246"/>
                    </a:ext>
                  </a:extLst>
                </a:gridCol>
              </a:tblGrid>
              <a:tr h="347200">
                <a:tc>
                  <a:txBody>
                    <a:bodyPr/>
                    <a:lstStyle/>
                    <a:p>
                      <a:pPr algn="ctr" fontAlgn="ctr"/>
                      <a:r>
                        <a:rPr lang="ja-JP" altLang="en-US" sz="1400" b="0" dirty="0">
                          <a:effectLst/>
                          <a:latin typeface="HG丸ｺﾞｼｯｸM-PRO" panose="020F0600000000000000" pitchFamily="50" charset="-128"/>
                          <a:ea typeface="HG丸ｺﾞｼｯｸM-PRO" panose="020F0600000000000000" pitchFamily="50" charset="-128"/>
                        </a:rPr>
                        <a:t>食事提供</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B"/>
                    </a:solidFill>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掃除・洗濯</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B"/>
                    </a:solidFill>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1696433"/>
                  </a:ext>
                </a:extLst>
              </a:tr>
              <a:tr h="478286">
                <a:tc>
                  <a:txBody>
                    <a:bodyPr/>
                    <a:lstStyle/>
                    <a:p>
                      <a:pPr algn="ctr" fontAlgn="ctr"/>
                      <a:r>
                        <a:rPr lang="ja-JP" altLang="en-US" sz="1400" b="0">
                          <a:effectLst/>
                          <a:latin typeface="HG丸ｺﾞｼｯｸM-PRO" panose="020F0600000000000000" pitchFamily="50" charset="-128"/>
                          <a:ea typeface="HG丸ｺﾞｼｯｸM-PRO" panose="020F0600000000000000" pitchFamily="50" charset="-128"/>
                        </a:rPr>
                        <a:t>見守り・生活相談</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B"/>
                    </a:solidFill>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買い物代行</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B"/>
                    </a:solidFill>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5894871"/>
                  </a:ext>
                </a:extLst>
              </a:tr>
              <a:tr h="267369">
                <a:tc>
                  <a:txBody>
                    <a:bodyPr/>
                    <a:lstStyle/>
                    <a:p>
                      <a:pPr algn="ctr" fontAlgn="ctr"/>
                      <a:r>
                        <a:rPr lang="ja-JP" altLang="en-US" sz="1400" b="0">
                          <a:effectLst/>
                          <a:latin typeface="HG丸ｺﾞｼｯｸM-PRO" panose="020F0600000000000000" pitchFamily="50" charset="-128"/>
                          <a:ea typeface="HG丸ｺﾞｼｯｸM-PRO" panose="020F0600000000000000" pitchFamily="50" charset="-128"/>
                        </a:rPr>
                        <a:t>食事介助</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B"/>
                    </a:solidFill>
                  </a:tcPr>
                </a:tc>
                <a:tc>
                  <a:txBody>
                    <a:bodyPr/>
                    <a:lstStyle/>
                    <a:p>
                      <a:pPr algn="ctr" fontAlgn="ctr"/>
                      <a:r>
                        <a:rPr lang="ja-JP" altLang="en-US" sz="1400" b="0">
                          <a:solidFill>
                            <a:schemeClr val="tx1"/>
                          </a:solidFill>
                          <a:effectLst/>
                          <a:latin typeface="HG丸ｺﾞｼｯｸM-PRO" panose="020F0600000000000000" pitchFamily="50" charset="-128"/>
                          <a:ea typeface="HG丸ｺﾞｼｯｸM-PRO" panose="020F0600000000000000" pitchFamily="50" charset="-128"/>
                        </a:rPr>
                        <a:t>◎</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入浴介助</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B"/>
                    </a:solidFill>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95541780"/>
                  </a:ext>
                </a:extLst>
              </a:tr>
              <a:tr h="267369">
                <a:tc>
                  <a:txBody>
                    <a:bodyPr/>
                    <a:lstStyle/>
                    <a:p>
                      <a:pPr algn="ctr" fontAlgn="ctr"/>
                      <a:r>
                        <a:rPr lang="ja-JP" altLang="en-US" sz="1400" b="0">
                          <a:effectLst/>
                          <a:latin typeface="HG丸ｺﾞｼｯｸM-PRO" panose="020F0600000000000000" pitchFamily="50" charset="-128"/>
                          <a:ea typeface="HG丸ｺﾞｼｯｸM-PRO" panose="020F0600000000000000" pitchFamily="50" charset="-128"/>
                        </a:rPr>
                        <a:t>排泄介助</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B"/>
                    </a:solidFill>
                  </a:tcPr>
                </a:tc>
                <a:tc>
                  <a:txBody>
                    <a:bodyPr/>
                    <a:lstStyle/>
                    <a:p>
                      <a:pPr algn="ctr" fontAlgn="ctr"/>
                      <a:r>
                        <a:rPr lang="ja-JP" altLang="en-US" sz="1400" b="0">
                          <a:solidFill>
                            <a:schemeClr val="tx1"/>
                          </a:solidFill>
                          <a:effectLst/>
                          <a:latin typeface="HG丸ｺﾞｼｯｸM-PRO" panose="020F0600000000000000" pitchFamily="50" charset="-128"/>
                          <a:ea typeface="HG丸ｺﾞｼｯｸM-PRO" panose="020F0600000000000000" pitchFamily="50" charset="-128"/>
                        </a:rPr>
                        <a:t>◎</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着替え介助</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B"/>
                    </a:solidFill>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1069887"/>
                  </a:ext>
                </a:extLst>
              </a:tr>
              <a:tr h="335106">
                <a:tc>
                  <a:txBody>
                    <a:bodyPr/>
                    <a:lstStyle/>
                    <a:p>
                      <a:pPr algn="ctr" fontAlgn="ctr"/>
                      <a:r>
                        <a:rPr lang="ja-JP" altLang="en-US" sz="1400" b="0">
                          <a:effectLst/>
                          <a:latin typeface="HG丸ｺﾞｼｯｸM-PRO" panose="020F0600000000000000" pitchFamily="50" charset="-128"/>
                          <a:ea typeface="HG丸ｺﾞｼｯｸM-PRO" panose="020F0600000000000000" pitchFamily="50" charset="-128"/>
                        </a:rPr>
                        <a:t>機能訓練（リハビリ）</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B"/>
                    </a:solidFill>
                  </a:tcPr>
                </a:tc>
                <a:tc>
                  <a:txBody>
                    <a:bodyPr/>
                    <a:lstStyle/>
                    <a:p>
                      <a:pPr algn="ctr" fontAlgn="ctr"/>
                      <a:r>
                        <a:rPr lang="ja-JP" altLang="en-US" sz="1400" b="0">
                          <a:solidFill>
                            <a:schemeClr val="tx1"/>
                          </a:solidFill>
                          <a:effectLst/>
                          <a:latin typeface="HG丸ｺﾞｼｯｸM-PRO" panose="020F0600000000000000" pitchFamily="50" charset="-128"/>
                          <a:ea typeface="HG丸ｺﾞｼｯｸM-PRO" panose="020F0600000000000000" pitchFamily="50" charset="-128"/>
                        </a:rPr>
                        <a:t>△</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レクリエーション</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B"/>
                    </a:solidFill>
                  </a:tcPr>
                </a:tc>
                <a:tc>
                  <a:txBody>
                    <a:bodyPr/>
                    <a:lstStyle/>
                    <a:p>
                      <a:pPr algn="ctr" fontAlgn="ctr"/>
                      <a:r>
                        <a:rPr lang="ja-JP" altLang="en-US" sz="1400" b="0" dirty="0">
                          <a:solidFill>
                            <a:schemeClr val="tx1"/>
                          </a:solidFill>
                          <a:effectLst/>
                          <a:latin typeface="HG丸ｺﾞｼｯｸM-PRO" panose="020F0600000000000000" pitchFamily="50" charset="-128"/>
                          <a:ea typeface="HG丸ｺﾞｼｯｸM-PRO" panose="020F0600000000000000" pitchFamily="50" charset="-128"/>
                        </a:rPr>
                        <a:t>◎</a:t>
                      </a:r>
                    </a:p>
                  </a:txBody>
                  <a:tcPr marL="42862" marR="42862" marT="42862" marB="428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96412995"/>
                  </a:ext>
                </a:extLst>
              </a:tr>
            </a:tbl>
          </a:graphicData>
        </a:graphic>
      </p:graphicFrame>
      <p:pic>
        <p:nvPicPr>
          <p:cNvPr id="1030" name="Picture 6" descr="在宅介護」「施設介護」それぞれのメリット・デメリット – 株式会社東海レーベンのお知らせ">
            <a:extLst>
              <a:ext uri="{FF2B5EF4-FFF2-40B4-BE49-F238E27FC236}">
                <a16:creationId xmlns:a16="http://schemas.microsoft.com/office/drawing/2014/main" id="{DE4DE9EA-059F-F057-9BD3-9413E275CF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295" y="653142"/>
            <a:ext cx="2199396" cy="188685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6" name="Rectangle 1">
            <a:extLst>
              <a:ext uri="{FF2B5EF4-FFF2-40B4-BE49-F238E27FC236}">
                <a16:creationId xmlns:a16="http://schemas.microsoft.com/office/drawing/2014/main" id="{E61377BE-76CF-F026-C21C-4C030CEA862B}"/>
              </a:ext>
            </a:extLst>
          </p:cNvPr>
          <p:cNvSpPr>
            <a:spLocks noChangeArrowheads="1"/>
          </p:cNvSpPr>
          <p:nvPr/>
        </p:nvSpPr>
        <p:spPr bwMode="auto">
          <a:xfrm>
            <a:off x="629903" y="991597"/>
            <a:ext cx="478691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600" b="0" i="0" u="none" strike="noStrike" cap="none" normalizeH="0" baseline="0" dirty="0">
                <a:ln>
                  <a:noFill/>
                </a:ln>
                <a:solidFill>
                  <a:srgbClr val="333333"/>
                </a:solidFill>
                <a:effectLst/>
                <a:latin typeface="HG丸ｺﾞｼｯｸM-PRO" panose="020F0600000000000000" pitchFamily="50" charset="-128"/>
                <a:ea typeface="HG丸ｺﾞｼｯｸM-PRO" panose="020F0600000000000000" pitchFamily="50" charset="-128"/>
              </a:rPr>
              <a:t>特定施設入居者生活介護の指定を受けている介護付き有料老人ホームでは、</a:t>
            </a:r>
            <a:r>
              <a:rPr kumimoji="0" lang="ja-JP" altLang="ja-JP" sz="1600" b="0" i="0" u="none" strike="noStrike" cap="none" normalizeH="0" baseline="0" dirty="0">
                <a:ln>
                  <a:noFill/>
                </a:ln>
                <a:solidFill>
                  <a:srgbClr val="FF4C00"/>
                </a:solidFill>
                <a:effectLst/>
                <a:latin typeface="HG丸ｺﾞｼｯｸM-PRO" panose="020F0600000000000000" pitchFamily="50" charset="-128"/>
                <a:ea typeface="HG丸ｺﾞｼｯｸM-PRO" panose="020F0600000000000000" pitchFamily="50" charset="-128"/>
              </a:rPr>
              <a:t>食事の提供、掃除・洗濯、買い物といった「生活援助」から、食事、入浴、排泄のサポートなどの「身体介助」まで、さまざまな介護サービスが提供されます。</a:t>
            </a:r>
            <a:r>
              <a:rPr kumimoji="0" lang="ja-JP" altLang="ja-JP" sz="16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                </a:t>
            </a:r>
            <a:endParaRPr kumimoji="0" lang="ja-JP" altLang="en-US" sz="16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pic>
        <p:nvPicPr>
          <p:cNvPr id="2" name="Picture 2" descr="介護付有料老人ホームの基準">
            <a:extLst>
              <a:ext uri="{FF2B5EF4-FFF2-40B4-BE49-F238E27FC236}">
                <a16:creationId xmlns:a16="http://schemas.microsoft.com/office/drawing/2014/main" id="{5DADAA6A-E0D0-E0BF-11A6-936C8A37F4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9376228"/>
            <a:ext cx="4822851" cy="841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259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032" name="Picture 8" descr="マルバツクイズイラスト｜無料イラスト・フリー素材なら「イラストAC」">
            <a:extLst>
              <a:ext uri="{FF2B5EF4-FFF2-40B4-BE49-F238E27FC236}">
                <a16:creationId xmlns:a16="http://schemas.microsoft.com/office/drawing/2014/main" id="{197F4B6A-7AFD-A928-B1E2-48DF4B81808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225" b="2894"/>
          <a:stretch/>
        </p:blipFill>
        <p:spPr bwMode="auto">
          <a:xfrm rot="1302113">
            <a:off x="6585657" y="447375"/>
            <a:ext cx="920328" cy="928007"/>
          </a:xfrm>
          <a:prstGeom prst="ellipse">
            <a:avLst/>
          </a:prstGeom>
          <a:noFill/>
          <a:extLst>
            <a:ext uri="{909E8E84-426E-40DD-AFC4-6F175D3DCCD1}">
              <a14:hiddenFill xmlns:a14="http://schemas.microsoft.com/office/drawing/2010/main">
                <a:solidFill>
                  <a:srgbClr val="FFFFFF"/>
                </a:solidFill>
              </a14:hiddenFill>
            </a:ext>
          </a:extLst>
        </p:spPr>
      </p:pic>
      <p:pic>
        <p:nvPicPr>
          <p:cNvPr id="8" name="Picture 2" descr="特養と有料老人ホームの違いまとめ">
            <a:extLst>
              <a:ext uri="{FF2B5EF4-FFF2-40B4-BE49-F238E27FC236}">
                <a16:creationId xmlns:a16="http://schemas.microsoft.com/office/drawing/2014/main" id="{29F8A7C4-FB7F-6562-55F9-1A96F1B3EC9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116" r="60360" b="72175"/>
          <a:stretch/>
        </p:blipFill>
        <p:spPr bwMode="auto">
          <a:xfrm>
            <a:off x="1074057" y="979874"/>
            <a:ext cx="1525672" cy="71080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特養と有料老人ホームの違いまとめ">
            <a:extLst>
              <a:ext uri="{FF2B5EF4-FFF2-40B4-BE49-F238E27FC236}">
                <a16:creationId xmlns:a16="http://schemas.microsoft.com/office/drawing/2014/main" id="{691DA40B-E634-A3EC-F120-843511B0CC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8177" t="7770" r="11839" b="70677"/>
          <a:stretch/>
        </p:blipFill>
        <p:spPr bwMode="auto">
          <a:xfrm>
            <a:off x="5218762" y="899886"/>
            <a:ext cx="1398065" cy="7985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表 9">
            <a:extLst>
              <a:ext uri="{FF2B5EF4-FFF2-40B4-BE49-F238E27FC236}">
                <a16:creationId xmlns:a16="http://schemas.microsoft.com/office/drawing/2014/main" id="{A0421B8D-35ED-C890-9B55-1DBF02748369}"/>
              </a:ext>
            </a:extLst>
          </p:cNvPr>
          <p:cNvGraphicFramePr>
            <a:graphicFrameLocks noGrp="1"/>
          </p:cNvGraphicFramePr>
          <p:nvPr>
            <p:extLst>
              <p:ext uri="{D42A27DB-BD31-4B8C-83A1-F6EECF244321}">
                <p14:modId xmlns:p14="http://schemas.microsoft.com/office/powerpoint/2010/main" val="2224194101"/>
              </p:ext>
            </p:extLst>
          </p:nvPr>
        </p:nvGraphicFramePr>
        <p:xfrm>
          <a:off x="175016" y="1730273"/>
          <a:ext cx="7420002" cy="8164343"/>
        </p:xfrm>
        <a:graphic>
          <a:graphicData uri="http://schemas.openxmlformats.org/drawingml/2006/table">
            <a:tbl>
              <a:tblPr>
                <a:tableStyleId>{5C22544A-7EE6-4342-B048-85BDC9FD1C3A}</a:tableStyleId>
              </a:tblPr>
              <a:tblGrid>
                <a:gridCol w="2930419">
                  <a:extLst>
                    <a:ext uri="{9D8B030D-6E8A-4147-A177-3AD203B41FA5}">
                      <a16:colId xmlns:a16="http://schemas.microsoft.com/office/drawing/2014/main" val="1950366508"/>
                    </a:ext>
                  </a:extLst>
                </a:gridCol>
                <a:gridCol w="1195495">
                  <a:extLst>
                    <a:ext uri="{9D8B030D-6E8A-4147-A177-3AD203B41FA5}">
                      <a16:colId xmlns:a16="http://schemas.microsoft.com/office/drawing/2014/main" val="1726319577"/>
                    </a:ext>
                  </a:extLst>
                </a:gridCol>
                <a:gridCol w="3294088">
                  <a:extLst>
                    <a:ext uri="{9D8B030D-6E8A-4147-A177-3AD203B41FA5}">
                      <a16:colId xmlns:a16="http://schemas.microsoft.com/office/drawing/2014/main" val="286579652"/>
                    </a:ext>
                  </a:extLst>
                </a:gridCol>
              </a:tblGrid>
              <a:tr h="685422">
                <a:tc>
                  <a:txBody>
                    <a:bodyPr/>
                    <a:lstStyle/>
                    <a:p>
                      <a:pPr algn="ctr" fontAlgn="ctr"/>
                      <a:r>
                        <a:rPr lang="en-US" altLang="ja-JP" sz="1500" b="1" u="none" strike="noStrike" dirty="0">
                          <a:effectLst/>
                          <a:latin typeface="メイリオ" panose="020B0604030504040204" pitchFamily="50" charset="-128"/>
                          <a:ea typeface="メイリオ" panose="020B0604030504040204" pitchFamily="50" charset="-128"/>
                        </a:rPr>
                        <a:t>【</a:t>
                      </a:r>
                      <a:r>
                        <a:rPr lang="ja-JP" altLang="en-US" sz="1500" b="1" u="none" strike="noStrike" dirty="0">
                          <a:effectLst/>
                          <a:latin typeface="メイリオ" panose="020B0604030504040204" pitchFamily="50" charset="-128"/>
                          <a:ea typeface="メイリオ" panose="020B0604030504040204" pitchFamily="50" charset="-128"/>
                        </a:rPr>
                        <a:t>特別養護老人ホーム</a:t>
                      </a:r>
                      <a:r>
                        <a:rPr lang="en-US" altLang="ja-JP" sz="1500" b="1" u="none" strike="noStrike" dirty="0">
                          <a:effectLst/>
                          <a:latin typeface="メイリオ" panose="020B0604030504040204" pitchFamily="50" charset="-128"/>
                          <a:ea typeface="メイリオ" panose="020B0604030504040204" pitchFamily="50" charset="-128"/>
                        </a:rPr>
                        <a:t>】</a:t>
                      </a:r>
                      <a:endParaRPr lang="ja-JP" altLang="en-US" sz="1500" b="1"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ja-JP" altLang="en-US" sz="1500" b="1" i="0" u="none" strike="noStrike" dirty="0">
                          <a:solidFill>
                            <a:srgbClr val="000000"/>
                          </a:solidFill>
                          <a:effectLst/>
                          <a:latin typeface="メイリオ" panose="020B0604030504040204" pitchFamily="50" charset="-128"/>
                          <a:ea typeface="メイリオ" panose="020B0604030504040204" pitchFamily="50" charset="-128"/>
                        </a:rPr>
                        <a:t>特徴</a:t>
                      </a: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ctr"/>
                      <a:endParaRPr lang="en-US" altLang="ja-JP" sz="1400" b="1"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1400" b="1"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1400" b="1" i="0" u="none" strike="noStrike" dirty="0">
                          <a:solidFill>
                            <a:srgbClr val="000000"/>
                          </a:solidFill>
                          <a:effectLst/>
                          <a:latin typeface="メイリオ" panose="020B0604030504040204" pitchFamily="50" charset="-128"/>
                          <a:ea typeface="メイリオ" panose="020B0604030504040204" pitchFamily="50" charset="-128"/>
                        </a:rPr>
                        <a:t>介護付き有料老人ホーム</a:t>
                      </a:r>
                      <a:r>
                        <a:rPr lang="en-US" altLang="ja-JP" sz="1400" b="1" i="0" u="none" strike="noStrike" dirty="0">
                          <a:solidFill>
                            <a:srgbClr val="000000"/>
                          </a:solidFill>
                          <a:effectLst/>
                          <a:latin typeface="メイリオ" panose="020B0604030504040204" pitchFamily="50" charset="-128"/>
                          <a:ea typeface="メイリオ" panose="020B0604030504040204" pitchFamily="50" charset="-128"/>
                        </a:rPr>
                        <a:t>】</a:t>
                      </a:r>
                    </a:p>
                    <a:p>
                      <a:pPr algn="ctr" fontAlgn="ctr"/>
                      <a:r>
                        <a:rPr lang="ja-JP" altLang="en-US" sz="1400" b="1" i="0" u="none" strike="noStrike" dirty="0">
                          <a:solidFill>
                            <a:srgbClr val="000000"/>
                          </a:solidFill>
                          <a:effectLst/>
                          <a:latin typeface="メイリオ" panose="020B0604030504040204" pitchFamily="50" charset="-128"/>
                          <a:ea typeface="メイリオ" panose="020B0604030504040204" pitchFamily="50" charset="-128"/>
                        </a:rPr>
                        <a:t>ニチイケアセンターひめじ的形</a:t>
                      </a:r>
                      <a:endParaRPr lang="en-US" altLang="ja-JP" sz="1400" b="1"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endParaRPr lang="ja-JP" altLang="en-US" sz="1400" b="1"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73859538"/>
                  </a:ext>
                </a:extLst>
              </a:tr>
              <a:tr h="1083541">
                <a:tc>
                  <a:txBody>
                    <a:bodyPr/>
                    <a:lstStyle/>
                    <a:p>
                      <a:pPr algn="ctr" fontAlgn="ctr"/>
                      <a:r>
                        <a:rPr lang="ja-JP" altLang="en-US" sz="1500" b="0" u="none" strike="noStrike" dirty="0">
                          <a:effectLst>
                            <a:innerShdw blurRad="63500" dist="50800" dir="8100000">
                              <a:prstClr val="black">
                                <a:alpha val="50000"/>
                              </a:prstClr>
                            </a:innerShdw>
                          </a:effectLst>
                          <a:latin typeface="メイリオ" panose="020B0604030504040204" pitchFamily="50" charset="-128"/>
                          <a:ea typeface="メイリオ" panose="020B0604030504040204" pitchFamily="50" charset="-128"/>
                        </a:rPr>
                        <a:t>食事や介護・家事・健康管理等</a:t>
                      </a:r>
                      <a:endParaRPr lang="en-US" altLang="ja-JP" sz="1500" b="0" u="none" strike="noStrike" dirty="0">
                        <a:effectLst>
                          <a:innerShdw blurRad="63500" dist="50800" dir="8100000">
                            <a:prstClr val="black">
                              <a:alpha val="50000"/>
                            </a:prstClr>
                          </a:innerShdw>
                        </a:effectLst>
                        <a:latin typeface="メイリオ" panose="020B0604030504040204" pitchFamily="50" charset="-128"/>
                        <a:ea typeface="メイリオ" panose="020B0604030504040204" pitchFamily="50" charset="-128"/>
                      </a:endParaRPr>
                    </a:p>
                    <a:p>
                      <a:pPr algn="ctr" fontAlgn="ctr"/>
                      <a:r>
                        <a:rPr lang="ja-JP" altLang="en-US" sz="1500" b="0" u="none" strike="noStrike" dirty="0">
                          <a:effectLst>
                            <a:innerShdw blurRad="63500" dist="50800" dir="8100000">
                              <a:prstClr val="black">
                                <a:alpha val="50000"/>
                              </a:prstClr>
                            </a:innerShdw>
                          </a:effectLst>
                          <a:latin typeface="メイリオ" panose="020B0604030504040204" pitchFamily="50" charset="-128"/>
                          <a:ea typeface="メイリオ" panose="020B0604030504040204" pitchFamily="50" charset="-128"/>
                        </a:rPr>
                        <a:t>サービスを提供</a:t>
                      </a:r>
                      <a:endParaRPr lang="ja-JP" altLang="en-US" sz="1500" b="0" i="0" u="none" strike="noStrike" dirty="0">
                        <a:solidFill>
                          <a:srgbClr val="000000"/>
                        </a:solidFill>
                        <a:effectLst>
                          <a:innerShdw blurRad="63500" dist="50800" dir="8100000">
                            <a:prstClr val="black">
                              <a:alpha val="50000"/>
                            </a:prstClr>
                          </a:innerShdw>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fontAlgn="ctr"/>
                      <a:r>
                        <a:rPr lang="ja-JP" altLang="en-US" sz="1500" b="1" u="none" strike="noStrike" dirty="0">
                          <a:effectLst>
                            <a:innerShdw blurRad="63500" dist="50800" dir="8100000">
                              <a:prstClr val="black">
                                <a:alpha val="50000"/>
                              </a:prstClr>
                            </a:innerShdw>
                          </a:effectLst>
                          <a:latin typeface="メイリオ" panose="020B0604030504040204" pitchFamily="50" charset="-128"/>
                          <a:ea typeface="メイリオ" panose="020B0604030504040204" pitchFamily="50" charset="-128"/>
                        </a:rPr>
                        <a:t>施設の目的</a:t>
                      </a:r>
                      <a:endParaRPr lang="ja-JP" altLang="en-US" sz="1500" b="1" i="0" u="none" strike="noStrike" dirty="0">
                        <a:solidFill>
                          <a:srgbClr val="000000"/>
                        </a:solidFill>
                        <a:effectLst>
                          <a:innerShdw blurRad="63500" dist="50800" dir="8100000">
                            <a:prstClr val="black">
                              <a:alpha val="50000"/>
                            </a:prstClr>
                          </a:innerShdw>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ctr"/>
                      <a:r>
                        <a:rPr lang="ja-JP" altLang="en-US" sz="1500" b="1" i="0" u="sng" strike="noStrike" dirty="0">
                          <a:solidFill>
                            <a:srgbClr val="FF0000"/>
                          </a:solidFill>
                          <a:effectLst/>
                          <a:latin typeface="メイリオ" panose="020B0604030504040204" pitchFamily="50" charset="-128"/>
                          <a:ea typeface="メイリオ" panose="020B0604030504040204" pitchFamily="50" charset="-128"/>
                        </a:rPr>
                        <a:t>ご自宅での暮らしにより近い</a:t>
                      </a:r>
                      <a:endParaRPr lang="en-US" altLang="ja-JP" sz="1500" b="1" i="0" u="sng" strike="noStrike" dirty="0">
                        <a:solidFill>
                          <a:srgbClr val="FF0000"/>
                        </a:solidFill>
                        <a:effectLst/>
                        <a:latin typeface="メイリオ" panose="020B0604030504040204" pitchFamily="50" charset="-128"/>
                        <a:ea typeface="メイリオ" panose="020B0604030504040204" pitchFamily="50" charset="-128"/>
                      </a:endParaRPr>
                    </a:p>
                    <a:p>
                      <a:pPr algn="ctr" fontAlgn="ctr"/>
                      <a:r>
                        <a:rPr lang="ja-JP" altLang="en-US" sz="1500" b="1" i="0" u="sng" strike="noStrike" dirty="0">
                          <a:solidFill>
                            <a:srgbClr val="FF0000"/>
                          </a:solidFill>
                          <a:effectLst/>
                          <a:latin typeface="メイリオ" panose="020B0604030504040204" pitchFamily="50" charset="-128"/>
                          <a:ea typeface="メイリオ" panose="020B0604030504040204" pitchFamily="50" charset="-128"/>
                        </a:rPr>
                        <a:t>日常の生活</a:t>
                      </a:r>
                      <a:r>
                        <a:rPr lang="ja-JP" altLang="en-US" sz="1500" b="0" u="none" strike="noStrike" dirty="0">
                          <a:solidFill>
                            <a:schemeClr val="tx1"/>
                          </a:solidFill>
                          <a:effectLst>
                            <a:innerShdw blurRad="63500" dist="50800" dir="8100000">
                              <a:prstClr val="black">
                                <a:alpha val="50000"/>
                              </a:prstClr>
                            </a:innerShdw>
                          </a:effectLst>
                          <a:latin typeface="メイリオ" panose="020B0604030504040204" pitchFamily="50" charset="-128"/>
                          <a:ea typeface="メイリオ" panose="020B0604030504040204" pitchFamily="50" charset="-128"/>
                        </a:rPr>
                        <a:t>を通して</a:t>
                      </a:r>
                      <a:endParaRPr lang="en-US" altLang="ja-JP" sz="1500" b="0" u="none" strike="noStrike" dirty="0">
                        <a:solidFill>
                          <a:schemeClr val="tx1"/>
                        </a:solidFill>
                        <a:effectLst>
                          <a:innerShdw blurRad="63500" dist="50800" dir="8100000">
                            <a:prstClr val="black">
                              <a:alpha val="50000"/>
                            </a:prstClr>
                          </a:innerShdw>
                        </a:effectLst>
                        <a:latin typeface="メイリオ" panose="020B0604030504040204" pitchFamily="50" charset="-128"/>
                        <a:ea typeface="メイリオ" panose="020B0604030504040204" pitchFamily="50" charset="-128"/>
                      </a:endParaRPr>
                    </a:p>
                    <a:p>
                      <a:pPr algn="ctr" fontAlgn="ctr"/>
                      <a:r>
                        <a:rPr lang="ja-JP" altLang="en-US" sz="1500" b="0" u="none" strike="noStrike" dirty="0">
                          <a:solidFill>
                            <a:schemeClr val="tx1"/>
                          </a:solidFill>
                          <a:effectLst>
                            <a:innerShdw blurRad="63500" dist="50800" dir="8100000">
                              <a:prstClr val="black">
                                <a:alpha val="50000"/>
                              </a:prstClr>
                            </a:innerShdw>
                          </a:effectLst>
                          <a:latin typeface="メイリオ" panose="020B0604030504040204" pitchFamily="50" charset="-128"/>
                          <a:ea typeface="メイリオ" panose="020B0604030504040204" pitchFamily="50" charset="-128"/>
                        </a:rPr>
                        <a:t>質の高い介護サービスを提供</a:t>
                      </a:r>
                      <a:endParaRPr lang="ja-JP" altLang="en-US" sz="1500" b="0" i="0" u="none" strike="noStrike" dirty="0">
                        <a:solidFill>
                          <a:schemeClr val="tx1"/>
                        </a:solidFill>
                        <a:effectLst>
                          <a:innerShdw blurRad="63500" dist="50800" dir="8100000">
                            <a:prstClr val="black">
                              <a:alpha val="50000"/>
                            </a:prstClr>
                          </a:innerShdw>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9020246"/>
                  </a:ext>
                </a:extLst>
              </a:tr>
              <a:tr h="696562">
                <a:tc>
                  <a:txBody>
                    <a:bodyPr/>
                    <a:lstStyle/>
                    <a:p>
                      <a:pPr algn="ctr" fontAlgn="ctr"/>
                      <a:r>
                        <a:rPr lang="ja-JP" altLang="en-US" sz="1000" u="none" strike="noStrike" dirty="0">
                          <a:effectLst/>
                          <a:latin typeface="メイリオ" panose="020B0604030504040204" pitchFamily="50" charset="-128"/>
                          <a:ea typeface="メイリオ" panose="020B0604030504040204" pitchFamily="50" charset="-128"/>
                        </a:rPr>
                        <a:t>施設にもよりますが概ね</a:t>
                      </a:r>
                      <a:endParaRPr lang="en-US" altLang="ja-JP" sz="1000" u="none" strike="noStrike" dirty="0">
                        <a:effectLst/>
                        <a:latin typeface="メイリオ" panose="020B0604030504040204" pitchFamily="50" charset="-128"/>
                        <a:ea typeface="メイリオ" panose="020B0604030504040204" pitchFamily="50" charset="-128"/>
                      </a:endParaRPr>
                    </a:p>
                    <a:p>
                      <a:pPr algn="ctr" fontAlgn="ctr"/>
                      <a:r>
                        <a:rPr lang="ja-JP" altLang="en-US" sz="1000" u="none" strike="noStrike" dirty="0">
                          <a:effectLst/>
                          <a:latin typeface="メイリオ" panose="020B0604030504040204" pitchFamily="50" charset="-128"/>
                          <a:ea typeface="メイリオ" panose="020B0604030504040204" pitchFamily="50" charset="-128"/>
                        </a:rPr>
                        <a:t>利用者</a:t>
                      </a:r>
                      <a:r>
                        <a:rPr lang="en-US" altLang="ja-JP" sz="1000" u="none" strike="noStrike" dirty="0">
                          <a:effectLst/>
                          <a:latin typeface="メイリオ" panose="020B0604030504040204" pitchFamily="50" charset="-128"/>
                          <a:ea typeface="メイリオ" panose="020B0604030504040204" pitchFamily="50" charset="-128"/>
                        </a:rPr>
                        <a:t>3</a:t>
                      </a:r>
                      <a:r>
                        <a:rPr lang="ja-JP" altLang="en-US" sz="1000" u="none" strike="noStrike" dirty="0">
                          <a:effectLst/>
                          <a:latin typeface="メイリオ" panose="020B0604030504040204" pitchFamily="50" charset="-128"/>
                          <a:ea typeface="メイリオ" panose="020B0604030504040204" pitchFamily="50" charset="-128"/>
                        </a:rPr>
                        <a:t>名</a:t>
                      </a:r>
                      <a:r>
                        <a:rPr lang="en-US" altLang="ja-JP" sz="1000" u="none" strike="noStrike" dirty="0">
                          <a:effectLst/>
                          <a:latin typeface="メイリオ" panose="020B0604030504040204" pitchFamily="50" charset="-128"/>
                          <a:ea typeface="メイリオ" panose="020B0604030504040204" pitchFamily="50" charset="-128"/>
                        </a:rPr>
                        <a:t>:</a:t>
                      </a:r>
                      <a:r>
                        <a:rPr lang="ja-JP" altLang="en-US" sz="1000" u="none" strike="noStrike" dirty="0">
                          <a:effectLst/>
                          <a:latin typeface="メイリオ" panose="020B0604030504040204" pitchFamily="50" charset="-128"/>
                          <a:ea typeface="メイリオ" panose="020B0604030504040204" pitchFamily="50" charset="-128"/>
                        </a:rPr>
                        <a:t>スタッフ</a:t>
                      </a:r>
                      <a:r>
                        <a:rPr lang="en-US" altLang="ja-JP" sz="1000" u="none" strike="noStrike" dirty="0">
                          <a:effectLst/>
                          <a:latin typeface="メイリオ" panose="020B0604030504040204" pitchFamily="50" charset="-128"/>
                          <a:ea typeface="メイリオ" panose="020B0604030504040204" pitchFamily="50" charset="-128"/>
                        </a:rPr>
                        <a:t>1</a:t>
                      </a:r>
                      <a:r>
                        <a:rPr lang="ja-JP" altLang="en-US" sz="1000" u="none" strike="noStrike" dirty="0">
                          <a:effectLst/>
                          <a:latin typeface="メイリオ" panose="020B0604030504040204" pitchFamily="50" charset="-128"/>
                          <a:ea typeface="メイリオ" panose="020B0604030504040204" pitchFamily="50" charset="-128"/>
                        </a:rPr>
                        <a:t>名以上が多い</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solidFill>
                      <a:schemeClr val="bg1"/>
                    </a:solidFill>
                  </a:tcPr>
                </a:tc>
                <a:tc>
                  <a:txBody>
                    <a:bodyPr/>
                    <a:lstStyle/>
                    <a:p>
                      <a:pPr algn="ctr" fontAlgn="ctr"/>
                      <a:r>
                        <a:rPr lang="ja-JP" altLang="en-US" sz="1800" b="1" u="none" strike="noStrike" dirty="0">
                          <a:effectLst/>
                          <a:latin typeface="メイリオ" panose="020B0604030504040204" pitchFamily="50" charset="-128"/>
                          <a:ea typeface="メイリオ" panose="020B0604030504040204" pitchFamily="50" charset="-128"/>
                        </a:rPr>
                        <a:t>①</a:t>
                      </a:r>
                      <a:endParaRPr lang="en-US" altLang="ja-JP" sz="1800" b="1" u="none" strike="noStrike" dirty="0">
                        <a:effectLst/>
                        <a:latin typeface="メイリオ" panose="020B0604030504040204" pitchFamily="50" charset="-128"/>
                        <a:ea typeface="メイリオ" panose="020B0604030504040204" pitchFamily="50" charset="-128"/>
                      </a:endParaRPr>
                    </a:p>
                    <a:p>
                      <a:pPr algn="ctr" fontAlgn="ctr"/>
                      <a:r>
                        <a:rPr lang="ja-JP" altLang="en-US" sz="1300" b="1" u="none" strike="noStrike" dirty="0">
                          <a:effectLst/>
                          <a:latin typeface="メイリオ" panose="020B0604030504040204" pitchFamily="50" charset="-128"/>
                          <a:ea typeface="メイリオ" panose="020B0604030504040204" pitchFamily="50" charset="-128"/>
                        </a:rPr>
                        <a:t>人員体制</a:t>
                      </a:r>
                      <a:endParaRPr lang="ja-JP" altLang="en-US" sz="1300" b="1"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solidFill>
                      <a:schemeClr val="accent4">
                        <a:lumMod val="40000"/>
                        <a:lumOff val="60000"/>
                      </a:schemeClr>
                    </a:solidFill>
                  </a:tcPr>
                </a:tc>
                <a:tc>
                  <a:txBody>
                    <a:bodyPr/>
                    <a:lstStyle/>
                    <a:p>
                      <a:pPr algn="ctr" fontAlgn="ctr"/>
                      <a:endParaRPr lang="en-US" altLang="ja-JP" sz="1000" u="none" strike="noStrike" dirty="0">
                        <a:effectLst/>
                        <a:latin typeface="メイリオ" panose="020B0604030504040204" pitchFamily="50" charset="-128"/>
                        <a:ea typeface="メイリオ" panose="020B0604030504040204" pitchFamily="50" charset="-128"/>
                      </a:endParaRPr>
                    </a:p>
                    <a:p>
                      <a:pPr algn="ctr" fontAlgn="ctr"/>
                      <a:r>
                        <a:rPr lang="ja-JP" altLang="en-US" sz="1000" u="none" strike="noStrike" dirty="0">
                          <a:effectLst/>
                          <a:latin typeface="メイリオ" panose="020B0604030504040204" pitchFamily="50" charset="-128"/>
                          <a:ea typeface="メイリオ" panose="020B0604030504040204" pitchFamily="50" charset="-128"/>
                        </a:rPr>
                        <a:t>介護保険の人員基準</a:t>
                      </a:r>
                      <a:r>
                        <a:rPr lang="en-US" altLang="ja-JP" sz="1000" u="none" strike="noStrike" dirty="0">
                          <a:effectLst/>
                          <a:latin typeface="メイリオ" panose="020B0604030504040204" pitchFamily="50" charset="-128"/>
                          <a:ea typeface="メイリオ" panose="020B0604030504040204" pitchFamily="50" charset="-128"/>
                        </a:rPr>
                        <a:t>3:1</a:t>
                      </a:r>
                      <a:r>
                        <a:rPr lang="ja-JP" altLang="en-US" sz="1000" u="none" strike="noStrike" dirty="0">
                          <a:effectLst/>
                          <a:latin typeface="メイリオ" panose="020B0604030504040204" pitchFamily="50" charset="-128"/>
                          <a:ea typeface="メイリオ" panose="020B0604030504040204" pitchFamily="50" charset="-128"/>
                        </a:rPr>
                        <a:t>以上に対し、</a:t>
                      </a:r>
                      <a:endParaRPr lang="en-US" altLang="ja-JP" sz="1000" u="none" strike="noStrike" dirty="0">
                        <a:effectLst/>
                        <a:latin typeface="メイリオ" panose="020B0604030504040204" pitchFamily="50" charset="-128"/>
                        <a:ea typeface="メイリオ" panose="020B0604030504040204" pitchFamily="50" charset="-128"/>
                      </a:endParaRPr>
                    </a:p>
                    <a:p>
                      <a:pPr algn="ctr" fontAlgn="ctr"/>
                      <a:r>
                        <a:rPr lang="ja-JP" altLang="en-US" sz="1000" u="none" strike="noStrike" dirty="0">
                          <a:effectLst/>
                          <a:latin typeface="メイリオ" panose="020B0604030504040204" pitchFamily="50" charset="-128"/>
                          <a:ea typeface="メイリオ" panose="020B0604030504040204" pitchFamily="50" charset="-128"/>
                        </a:rPr>
                        <a:t>ニチイでは利用者</a:t>
                      </a:r>
                      <a:r>
                        <a:rPr lang="en-US" altLang="ja-JP" sz="1000" b="1" u="none" strike="noStrike" dirty="0">
                          <a:solidFill>
                            <a:srgbClr val="FF0000"/>
                          </a:solidFill>
                          <a:effectLst/>
                          <a:latin typeface="メイリオ" panose="020B0604030504040204" pitchFamily="50" charset="-128"/>
                          <a:ea typeface="メイリオ" panose="020B0604030504040204" pitchFamily="50" charset="-128"/>
                        </a:rPr>
                        <a:t>2.5</a:t>
                      </a:r>
                      <a:r>
                        <a:rPr lang="ja-JP" altLang="en-US" sz="1000" b="1" u="none" strike="noStrike" dirty="0">
                          <a:solidFill>
                            <a:srgbClr val="FF0000"/>
                          </a:solidFill>
                          <a:effectLst/>
                          <a:latin typeface="メイリオ" panose="020B0604030504040204" pitchFamily="50" charset="-128"/>
                          <a:ea typeface="メイリオ" panose="020B0604030504040204" pitchFamily="50" charset="-128"/>
                        </a:rPr>
                        <a:t>名</a:t>
                      </a:r>
                      <a:r>
                        <a:rPr lang="en-US" altLang="ja-JP" sz="1000" b="1" u="none" strike="noStrike" dirty="0">
                          <a:solidFill>
                            <a:srgbClr val="FF0000"/>
                          </a:solidFill>
                          <a:effectLst/>
                          <a:latin typeface="メイリオ" panose="020B0604030504040204" pitchFamily="50" charset="-128"/>
                          <a:ea typeface="メイリオ" panose="020B0604030504040204" pitchFamily="50" charset="-128"/>
                        </a:rPr>
                        <a:t>:</a:t>
                      </a:r>
                      <a:r>
                        <a:rPr lang="ja-JP" altLang="en-US" sz="1000" b="0" u="none" strike="noStrike" dirty="0">
                          <a:solidFill>
                            <a:schemeClr val="tx1"/>
                          </a:solidFill>
                          <a:effectLst/>
                          <a:latin typeface="メイリオ" panose="020B0604030504040204" pitchFamily="50" charset="-128"/>
                          <a:ea typeface="メイリオ" panose="020B0604030504040204" pitchFamily="50" charset="-128"/>
                        </a:rPr>
                        <a:t>スタッフ</a:t>
                      </a:r>
                      <a:r>
                        <a:rPr lang="en-US" altLang="ja-JP" sz="1000" b="1" u="none" strike="noStrike" dirty="0">
                          <a:solidFill>
                            <a:srgbClr val="FF0000"/>
                          </a:solidFill>
                          <a:effectLst/>
                          <a:latin typeface="メイリオ" panose="020B0604030504040204" pitchFamily="50" charset="-128"/>
                          <a:ea typeface="メイリオ" panose="020B0604030504040204" pitchFamily="50" charset="-128"/>
                        </a:rPr>
                        <a:t>1</a:t>
                      </a:r>
                      <a:r>
                        <a:rPr lang="ja-JP" altLang="en-US" sz="1000" b="1" u="none" strike="noStrike" dirty="0">
                          <a:solidFill>
                            <a:srgbClr val="FF0000"/>
                          </a:solidFill>
                          <a:effectLst/>
                          <a:latin typeface="メイリオ" panose="020B0604030504040204" pitchFamily="50" charset="-128"/>
                          <a:ea typeface="メイリオ" panose="020B0604030504040204" pitchFamily="50" charset="-128"/>
                        </a:rPr>
                        <a:t>名</a:t>
                      </a:r>
                      <a:r>
                        <a:rPr lang="ja-JP" altLang="en-US" sz="1000" u="none" strike="noStrike" dirty="0">
                          <a:effectLst/>
                          <a:latin typeface="メイリオ" panose="020B0604030504040204" pitchFamily="50" charset="-128"/>
                          <a:ea typeface="メイリオ" panose="020B0604030504040204" pitchFamily="50" charset="-128"/>
                        </a:rPr>
                        <a:t>と介護保険の人員基準を</a:t>
                      </a:r>
                      <a:endParaRPr lang="en-US" altLang="ja-JP" sz="1000" u="none" strike="noStrike" dirty="0">
                        <a:effectLst/>
                        <a:latin typeface="メイリオ" panose="020B0604030504040204" pitchFamily="50" charset="-128"/>
                        <a:ea typeface="メイリオ" panose="020B0604030504040204" pitchFamily="50" charset="-128"/>
                      </a:endParaRPr>
                    </a:p>
                    <a:p>
                      <a:pPr algn="ctr" fontAlgn="ctr"/>
                      <a:r>
                        <a:rPr lang="ja-JP" altLang="en-US" sz="1000" u="none" strike="noStrike" dirty="0">
                          <a:effectLst/>
                          <a:latin typeface="メイリオ" panose="020B0604030504040204" pitchFamily="50" charset="-128"/>
                          <a:ea typeface="メイリオ" panose="020B0604030504040204" pitchFamily="50" charset="-128"/>
                        </a:rPr>
                        <a:t>上回る</a:t>
                      </a:r>
                      <a:r>
                        <a:rPr lang="ja-JP" altLang="en-US" sz="1000" b="1" u="none" strike="noStrike" dirty="0">
                          <a:solidFill>
                            <a:srgbClr val="FF0000"/>
                          </a:solidFill>
                          <a:effectLst/>
                          <a:latin typeface="メイリオ" panose="020B0604030504040204" pitchFamily="50" charset="-128"/>
                          <a:ea typeface="メイリオ" panose="020B0604030504040204" pitchFamily="50" charset="-128"/>
                        </a:rPr>
                        <a:t>手厚い人員体制</a:t>
                      </a:r>
                      <a:endParaRPr lang="ja-JP" altLang="en-US" sz="1000" b="1" i="0" u="none" strike="noStrike" dirty="0">
                        <a:solidFill>
                          <a:srgbClr val="FF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solidFill>
                      <a:schemeClr val="bg1"/>
                    </a:solidFill>
                  </a:tcPr>
                </a:tc>
                <a:extLst>
                  <a:ext uri="{0D108BD9-81ED-4DB2-BD59-A6C34878D82A}">
                    <a16:rowId xmlns:a16="http://schemas.microsoft.com/office/drawing/2014/main" val="1321768949"/>
                  </a:ext>
                </a:extLst>
              </a:tr>
              <a:tr h="471394">
                <a:tc>
                  <a:txBody>
                    <a:bodyPr/>
                    <a:lstStyle/>
                    <a:p>
                      <a:pPr algn="ctr" fontAlgn="ctr"/>
                      <a:r>
                        <a:rPr lang="ja-JP" altLang="en-US" sz="1000" u="none" strike="noStrike" dirty="0">
                          <a:effectLst/>
                          <a:latin typeface="メイリオ" panose="020B0604030504040204" pitchFamily="50" charset="-128"/>
                          <a:ea typeface="メイリオ" panose="020B0604030504040204" pitchFamily="50" charset="-128"/>
                        </a:rPr>
                        <a:t>施設によりますが概ね　　　　</a:t>
                      </a:r>
                      <a:endParaRPr lang="en-US" altLang="ja-JP" sz="1000" u="none" strike="noStrike" dirty="0">
                        <a:effectLst/>
                        <a:latin typeface="メイリオ" panose="020B0604030504040204" pitchFamily="50" charset="-128"/>
                        <a:ea typeface="メイリオ" panose="020B0604030504040204" pitchFamily="50" charset="-128"/>
                      </a:endParaRPr>
                    </a:p>
                    <a:p>
                      <a:pPr algn="ctr" fontAlgn="ctr"/>
                      <a:r>
                        <a:rPr lang="en-US" altLang="ja-JP" sz="1000" u="none" strike="noStrike" dirty="0">
                          <a:effectLst/>
                          <a:latin typeface="メイリオ" panose="020B0604030504040204" pitchFamily="50" charset="-128"/>
                          <a:ea typeface="メイリオ" panose="020B0604030504040204" pitchFamily="50" charset="-128"/>
                        </a:rPr>
                        <a:t>A.M7:00</a:t>
                      </a:r>
                      <a:r>
                        <a:rPr lang="ja-JP" altLang="en-US" sz="1000" u="none" strike="noStrike" dirty="0">
                          <a:effectLst/>
                          <a:latin typeface="メイリオ" panose="020B0604030504040204" pitchFamily="50" charset="-128"/>
                          <a:ea typeface="メイリオ" panose="020B0604030504040204" pitchFamily="50" charset="-128"/>
                        </a:rPr>
                        <a:t>～</a:t>
                      </a:r>
                      <a:r>
                        <a:rPr lang="en-US" altLang="ja-JP" sz="1000" u="none" strike="noStrike" dirty="0">
                          <a:effectLst/>
                          <a:latin typeface="メイリオ" panose="020B0604030504040204" pitchFamily="50" charset="-128"/>
                          <a:ea typeface="メイリオ" panose="020B0604030504040204" pitchFamily="50" charset="-128"/>
                        </a:rPr>
                        <a:t>P.M19:00</a:t>
                      </a:r>
                      <a:r>
                        <a:rPr lang="ja-JP" altLang="en-US" sz="1000" u="none" strike="noStrike" dirty="0">
                          <a:effectLst/>
                          <a:latin typeface="メイリオ" panose="020B0604030504040204" pitchFamily="50" charset="-128"/>
                          <a:ea typeface="メイリオ" panose="020B0604030504040204" pitchFamily="50" charset="-128"/>
                        </a:rPr>
                        <a:t>まで　　　　　　　　　　</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r>
                        <a:rPr lang="ja-JP" altLang="en-US" sz="1300" b="1" u="none" strike="noStrike" dirty="0">
                          <a:effectLst/>
                          <a:latin typeface="メイリオ" panose="020B0604030504040204" pitchFamily="50" charset="-128"/>
                          <a:ea typeface="メイリオ" panose="020B0604030504040204" pitchFamily="50" charset="-128"/>
                        </a:rPr>
                        <a:t>看護師</a:t>
                      </a:r>
                      <a:endParaRPr lang="ja-JP" altLang="en-US" sz="1300" b="1"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solidFill>
                      <a:schemeClr val="accent4">
                        <a:lumMod val="40000"/>
                        <a:lumOff val="60000"/>
                      </a:schemeClr>
                    </a:solidFill>
                  </a:tcPr>
                </a:tc>
                <a:tc>
                  <a:txBody>
                    <a:bodyPr/>
                    <a:lstStyle/>
                    <a:p>
                      <a:pPr algn="ctr" fontAlgn="ctr"/>
                      <a:r>
                        <a:rPr lang="en-US" altLang="ja-JP" sz="1000" u="none" strike="noStrike" dirty="0">
                          <a:effectLst/>
                          <a:latin typeface="メイリオ" panose="020B0604030504040204" pitchFamily="50" charset="-128"/>
                          <a:ea typeface="メイリオ" panose="020B0604030504040204" pitchFamily="50" charset="-128"/>
                        </a:rPr>
                        <a:t>A.M7:00</a:t>
                      </a:r>
                      <a:r>
                        <a:rPr lang="ja-JP" altLang="en-US" sz="1000" u="none" strike="noStrike" dirty="0">
                          <a:effectLst/>
                          <a:latin typeface="メイリオ" panose="020B0604030504040204" pitchFamily="50" charset="-128"/>
                          <a:ea typeface="メイリオ" panose="020B0604030504040204" pitchFamily="50" charset="-128"/>
                        </a:rPr>
                        <a:t>～</a:t>
                      </a:r>
                      <a:r>
                        <a:rPr lang="en-US" altLang="ja-JP" sz="1000" u="none" strike="noStrike" dirty="0">
                          <a:effectLst/>
                          <a:latin typeface="メイリオ" panose="020B0604030504040204" pitchFamily="50" charset="-128"/>
                          <a:ea typeface="メイリオ" panose="020B0604030504040204" pitchFamily="50" charset="-128"/>
                        </a:rPr>
                        <a:t>P.M20:00</a:t>
                      </a:r>
                      <a:r>
                        <a:rPr lang="ja-JP" altLang="en-US" sz="1000" u="none" strike="noStrike" dirty="0">
                          <a:effectLst/>
                          <a:latin typeface="メイリオ" panose="020B0604030504040204" pitchFamily="50" charset="-128"/>
                          <a:ea typeface="メイリオ" panose="020B0604030504040204" pitchFamily="50" charset="-128"/>
                        </a:rPr>
                        <a:t>まで</a:t>
                      </a:r>
                      <a:br>
                        <a:rPr lang="ja-JP" altLang="en-US" sz="1000" u="none" strike="noStrike" dirty="0">
                          <a:effectLst/>
                          <a:latin typeface="メイリオ" panose="020B0604030504040204" pitchFamily="50" charset="-128"/>
                          <a:ea typeface="メイリオ" panose="020B0604030504040204" pitchFamily="50" charset="-128"/>
                        </a:rPr>
                      </a:br>
                      <a:r>
                        <a:rPr lang="ja-JP" altLang="en-US" sz="1000" u="none" strike="noStrike" dirty="0">
                          <a:effectLst/>
                          <a:latin typeface="メイリオ" panose="020B0604030504040204" pitchFamily="50" charset="-128"/>
                          <a:ea typeface="メイリオ" panose="020B0604030504040204" pitchFamily="50" charset="-128"/>
                        </a:rPr>
                        <a:t>服薬介助等必要な時間に看護師が駐在　　　　　　　　　　　　（オンコール体制あり）</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490434549"/>
                  </a:ext>
                </a:extLst>
              </a:tr>
              <a:tr h="544730">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施設によって異なる</a:t>
                      </a: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300" b="1" i="0" u="none" strike="noStrike" dirty="0">
                          <a:solidFill>
                            <a:srgbClr val="000000"/>
                          </a:solidFill>
                          <a:effectLst/>
                          <a:latin typeface="メイリオ" panose="020B0604030504040204" pitchFamily="50" charset="-128"/>
                          <a:ea typeface="メイリオ" panose="020B0604030504040204" pitchFamily="50" charset="-128"/>
                        </a:rPr>
                        <a:t>IT</a:t>
                      </a:r>
                      <a:r>
                        <a:rPr lang="ja-JP" altLang="en-US" sz="1300" b="1" i="0" u="none" strike="noStrike" dirty="0">
                          <a:solidFill>
                            <a:srgbClr val="000000"/>
                          </a:solidFill>
                          <a:effectLst/>
                          <a:latin typeface="メイリオ" panose="020B0604030504040204" pitchFamily="50" charset="-128"/>
                          <a:ea typeface="メイリオ" panose="020B0604030504040204" pitchFamily="50" charset="-128"/>
                        </a:rPr>
                        <a:t>導入</a:t>
                      </a: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ctr"/>
                      <a:r>
                        <a:rPr lang="ja-JP" altLang="en-US" sz="1000" b="1" u="none" strike="noStrike" dirty="0">
                          <a:solidFill>
                            <a:srgbClr val="FF0000"/>
                          </a:solidFill>
                          <a:effectLst/>
                          <a:latin typeface="メイリオ" panose="020B0604030504040204" pitchFamily="50" charset="-128"/>
                          <a:ea typeface="メイリオ" panose="020B0604030504040204" pitchFamily="50" charset="-128"/>
                        </a:rPr>
                        <a:t>眠りスキャンの導入</a:t>
                      </a:r>
                      <a:endParaRPr lang="en-US" altLang="ja-JP" sz="1000" b="1" u="none" strike="noStrike" dirty="0">
                        <a:solidFill>
                          <a:srgbClr val="FF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3852950"/>
                  </a:ext>
                </a:extLst>
              </a:tr>
              <a:tr h="498035">
                <a:tc>
                  <a:txBody>
                    <a:bodyPr/>
                    <a:lstStyle/>
                    <a:p>
                      <a:pPr algn="ctr" fontAlgn="ctr"/>
                      <a:r>
                        <a:rPr lang="ja-JP" altLang="en-US" sz="1000" u="none" strike="noStrike" dirty="0">
                          <a:effectLst/>
                          <a:latin typeface="メイリオ" panose="020B0604030504040204" pitchFamily="50" charset="-128"/>
                          <a:ea typeface="メイリオ" panose="020B0604030504040204" pitchFamily="50" charset="-128"/>
                        </a:rPr>
                        <a:t>介護サービス・生活支援がメイン</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800" b="1" u="none" strike="noStrike" dirty="0">
                          <a:effectLst/>
                          <a:latin typeface="メイリオ" panose="020B0604030504040204" pitchFamily="50" charset="-128"/>
                          <a:ea typeface="メイリオ" panose="020B0604030504040204" pitchFamily="50" charset="-128"/>
                        </a:rPr>
                        <a:t>②</a:t>
                      </a:r>
                      <a:endParaRPr lang="en-US" altLang="ja-JP" sz="1800" b="1" u="none" strike="noStrike" dirty="0">
                        <a:effectLst/>
                        <a:latin typeface="メイリオ" panose="020B0604030504040204" pitchFamily="50" charset="-128"/>
                        <a:ea typeface="メイリオ" panose="020B0604030504040204" pitchFamily="50" charset="-128"/>
                      </a:endParaRPr>
                    </a:p>
                    <a:p>
                      <a:pPr algn="ctr" fontAlgn="ctr"/>
                      <a:r>
                        <a:rPr lang="ja-JP" altLang="en-US" sz="1300" b="1" u="none" strike="noStrike" dirty="0">
                          <a:effectLst/>
                          <a:latin typeface="メイリオ" panose="020B0604030504040204" pitchFamily="50" charset="-128"/>
                          <a:ea typeface="メイリオ" panose="020B0604030504040204" pitchFamily="50" charset="-128"/>
                        </a:rPr>
                        <a:t>サービス</a:t>
                      </a:r>
                      <a:endParaRPr lang="ja-JP" altLang="en-US" sz="1300" b="1"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ctr"/>
                      <a:r>
                        <a:rPr lang="ja-JP" altLang="en-US" sz="1000" b="1" u="none" strike="noStrike" dirty="0">
                          <a:solidFill>
                            <a:srgbClr val="FF0000"/>
                          </a:solidFill>
                          <a:effectLst/>
                          <a:latin typeface="メイリオ" panose="020B0604030504040204" pitchFamily="50" charset="-128"/>
                          <a:ea typeface="メイリオ" panose="020B0604030504040204" pitchFamily="50" charset="-128"/>
                        </a:rPr>
                        <a:t>生活支援やレクリエーション、</a:t>
                      </a:r>
                      <a:endParaRPr lang="en-US" altLang="ja-JP" sz="1000" b="1" u="none" strike="noStrike" dirty="0">
                        <a:solidFill>
                          <a:srgbClr val="FF0000"/>
                        </a:solidFill>
                        <a:effectLst/>
                        <a:latin typeface="メイリオ" panose="020B0604030504040204" pitchFamily="50" charset="-128"/>
                        <a:ea typeface="メイリオ" panose="020B0604030504040204" pitchFamily="50" charset="-128"/>
                      </a:endParaRPr>
                    </a:p>
                    <a:p>
                      <a:pPr algn="ctr" fontAlgn="ctr"/>
                      <a:r>
                        <a:rPr lang="ja-JP" altLang="en-US" sz="1000" b="1" u="none" strike="noStrike" dirty="0">
                          <a:solidFill>
                            <a:srgbClr val="FF0000"/>
                          </a:solidFill>
                          <a:effectLst/>
                          <a:latin typeface="メイリオ" panose="020B0604030504040204" pitchFamily="50" charset="-128"/>
                          <a:ea typeface="メイリオ" panose="020B0604030504040204" pitchFamily="50" charset="-128"/>
                        </a:rPr>
                        <a:t>イベント、生活リハビリが充実</a:t>
                      </a:r>
                      <a:endParaRPr lang="ja-JP" altLang="en-US" sz="1000" b="1" i="0" u="none" strike="noStrike" dirty="0">
                        <a:solidFill>
                          <a:srgbClr val="FF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2363427"/>
                  </a:ext>
                </a:extLst>
              </a:tr>
              <a:tr h="534571">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手作りもしくは外部委託</a:t>
                      </a: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800" b="1" i="0" u="none" strike="noStrike" dirty="0">
                          <a:solidFill>
                            <a:srgbClr val="000000"/>
                          </a:solidFill>
                          <a:effectLst/>
                          <a:latin typeface="メイリオ" panose="020B0604030504040204" pitchFamily="50" charset="-128"/>
                          <a:ea typeface="メイリオ" panose="020B0604030504040204" pitchFamily="50" charset="-128"/>
                        </a:rPr>
                        <a:t>③</a:t>
                      </a:r>
                      <a:endParaRPr lang="en-US" altLang="ja-JP" sz="1800" b="1"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300" b="1" i="0" u="none" strike="noStrike" dirty="0">
                          <a:solidFill>
                            <a:srgbClr val="000000"/>
                          </a:solidFill>
                          <a:effectLst/>
                          <a:latin typeface="メイリオ" panose="020B0604030504040204" pitchFamily="50" charset="-128"/>
                          <a:ea typeface="メイリオ" panose="020B0604030504040204" pitchFamily="50" charset="-128"/>
                        </a:rPr>
                        <a:t>食事</a:t>
                      </a: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lvl="0" indent="0" algn="ctr" defTabSz="1219170" rtl="0" eaLnBrk="1" fontAlgn="base"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管理栄養士の指導のもと</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marL="0" marR="0" lvl="0" indent="0" algn="ctr" defTabSz="1219170" rtl="0" eaLnBrk="1" fontAlgn="base" latinLnBrk="0" hangingPunct="1">
                        <a:lnSpc>
                          <a:spcPct val="100000"/>
                        </a:lnSpc>
                        <a:spcBef>
                          <a:spcPts val="0"/>
                        </a:spcBef>
                        <a:spcAft>
                          <a:spcPts val="0"/>
                        </a:spcAft>
                        <a:buClrTx/>
                        <a:buSzTx/>
                        <a:buFontTx/>
                        <a:buNone/>
                        <a:tabLst/>
                        <a:defRPr/>
                      </a:pPr>
                      <a:r>
                        <a:rPr lang="ja-JP" altLang="en-US" sz="1000" b="1" i="0" u="none" strike="noStrike" dirty="0">
                          <a:solidFill>
                            <a:srgbClr val="FF0000"/>
                          </a:solidFill>
                          <a:effectLst/>
                          <a:latin typeface="メイリオ" panose="020B0604030504040204" pitchFamily="50" charset="-128"/>
                          <a:ea typeface="メイリオ" panose="020B0604030504040204" pitchFamily="50" charset="-128"/>
                        </a:rPr>
                        <a:t>ホーム内の厨房にて手づくり</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で対応</a:t>
                      </a: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02106744"/>
                  </a:ext>
                </a:extLst>
              </a:tr>
              <a:tr h="471394">
                <a:tc>
                  <a:txBody>
                    <a:bodyPr/>
                    <a:lstStyle/>
                    <a:p>
                      <a:pPr algn="ctr" fontAlgn="ctr"/>
                      <a:r>
                        <a:rPr lang="ja-JP" altLang="en-US" sz="1000" u="none" strike="noStrike" dirty="0">
                          <a:effectLst/>
                          <a:latin typeface="メイリオ" panose="020B0604030504040204" pitchFamily="50" charset="-128"/>
                          <a:ea typeface="メイリオ" panose="020B0604030504040204" pitchFamily="50" charset="-128"/>
                        </a:rPr>
                        <a:t>個室もしくは多床室</a:t>
                      </a:r>
                      <a:endParaRPr lang="en-US" altLang="ja-JP" sz="1000" u="none" strike="noStrike" dirty="0">
                        <a:effectLst/>
                        <a:latin typeface="メイリオ" panose="020B0604030504040204" pitchFamily="50" charset="-128"/>
                        <a:ea typeface="メイリオ" panose="020B0604030504040204" pitchFamily="50" charset="-128"/>
                      </a:endParaRPr>
                    </a:p>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個室面積：</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10.65</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㎠以上</a:t>
                      </a: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solidFill>
                      <a:schemeClr val="bg1"/>
                    </a:solidFill>
                  </a:tcPr>
                </a:tc>
                <a:tc>
                  <a:txBody>
                    <a:bodyPr/>
                    <a:lstStyle/>
                    <a:p>
                      <a:pPr algn="ctr" fontAlgn="ctr"/>
                      <a:r>
                        <a:rPr lang="ja-JP" altLang="en-US" sz="1800" b="1" u="none" strike="noStrike" dirty="0">
                          <a:effectLst/>
                          <a:latin typeface="メイリオ" panose="020B0604030504040204" pitchFamily="50" charset="-128"/>
                          <a:ea typeface="メイリオ" panose="020B0604030504040204" pitchFamily="50" charset="-128"/>
                        </a:rPr>
                        <a:t>④</a:t>
                      </a:r>
                      <a:endParaRPr lang="en-US" altLang="ja-JP" sz="1800" b="1" u="none" strike="noStrike" dirty="0">
                        <a:effectLst/>
                        <a:latin typeface="メイリオ" panose="020B0604030504040204" pitchFamily="50" charset="-128"/>
                        <a:ea typeface="メイリオ" panose="020B0604030504040204" pitchFamily="50" charset="-128"/>
                      </a:endParaRPr>
                    </a:p>
                    <a:p>
                      <a:pPr algn="ctr" fontAlgn="ctr"/>
                      <a:r>
                        <a:rPr lang="ja-JP" altLang="en-US" sz="1300" b="1" u="none" strike="noStrike" dirty="0">
                          <a:effectLst/>
                          <a:latin typeface="メイリオ" panose="020B0604030504040204" pitchFamily="50" charset="-128"/>
                          <a:ea typeface="メイリオ" panose="020B0604030504040204" pitchFamily="50" charset="-128"/>
                        </a:rPr>
                        <a:t>居室</a:t>
                      </a:r>
                      <a:endParaRPr lang="ja-JP" altLang="en-US" sz="1300" b="1"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solidFill>
                      <a:schemeClr val="accent4">
                        <a:lumMod val="40000"/>
                        <a:lumOff val="60000"/>
                      </a:schemeClr>
                    </a:solidFill>
                  </a:tcPr>
                </a:tc>
                <a:tc>
                  <a:txBody>
                    <a:bodyPr/>
                    <a:lstStyle/>
                    <a:p>
                      <a:pPr algn="ctr" fontAlgn="ctr"/>
                      <a:r>
                        <a:rPr lang="ja-JP" altLang="en-US" sz="1000" b="1" u="none" strike="noStrike" dirty="0">
                          <a:solidFill>
                            <a:srgbClr val="FF0000"/>
                          </a:solidFill>
                          <a:effectLst/>
                          <a:latin typeface="メイリオ" panose="020B0604030504040204" pitchFamily="50" charset="-128"/>
                          <a:ea typeface="メイリオ" panose="020B0604030504040204" pitchFamily="50" charset="-128"/>
                        </a:rPr>
                        <a:t>全室個室</a:t>
                      </a:r>
                      <a:endParaRPr lang="en-US" altLang="ja-JP" sz="1000" b="1" u="none" strike="noStrike" dirty="0">
                        <a:solidFill>
                          <a:srgbClr val="FF0000"/>
                        </a:solidFill>
                        <a:effectLst/>
                        <a:latin typeface="メイリオ" panose="020B0604030504040204" pitchFamily="50" charset="-128"/>
                        <a:ea typeface="メイリオ" panose="020B0604030504040204" pitchFamily="50" charset="-128"/>
                      </a:endParaRPr>
                    </a:p>
                    <a:p>
                      <a:pPr algn="ctr" fontAlgn="ctr"/>
                      <a:r>
                        <a:rPr lang="en-US" altLang="ja-JP" sz="1000" b="0" u="none" strike="noStrike" dirty="0">
                          <a:solidFill>
                            <a:schemeClr val="tx1"/>
                          </a:solidFill>
                          <a:effectLst/>
                          <a:latin typeface="メイリオ" panose="020B0604030504040204" pitchFamily="50" charset="-128"/>
                          <a:ea typeface="メイリオ" panose="020B0604030504040204" pitchFamily="50" charset="-128"/>
                        </a:rPr>
                        <a:t>※</a:t>
                      </a:r>
                      <a:r>
                        <a:rPr lang="ja-JP" altLang="en-US" sz="1000" b="0" u="none" strike="noStrike" dirty="0">
                          <a:solidFill>
                            <a:schemeClr val="tx1"/>
                          </a:solidFill>
                          <a:effectLst/>
                          <a:latin typeface="メイリオ" panose="020B0604030504040204" pitchFamily="50" charset="-128"/>
                          <a:ea typeface="メイリオ" panose="020B0604030504040204" pitchFamily="50" charset="-128"/>
                        </a:rPr>
                        <a:t>個室面積：</a:t>
                      </a:r>
                      <a:r>
                        <a:rPr lang="en-US" altLang="ja-JP" sz="1000" b="0" u="none" strike="noStrike" dirty="0">
                          <a:solidFill>
                            <a:srgbClr val="FF0000"/>
                          </a:solidFill>
                          <a:effectLst/>
                          <a:latin typeface="メイリオ" panose="020B0604030504040204" pitchFamily="50" charset="-128"/>
                          <a:ea typeface="メイリオ" panose="020B0604030504040204" pitchFamily="50" charset="-128"/>
                        </a:rPr>
                        <a:t>17</a:t>
                      </a:r>
                      <a:r>
                        <a:rPr lang="ja-JP" altLang="en-US" sz="1000" b="0" u="none" strike="noStrike" dirty="0">
                          <a:solidFill>
                            <a:srgbClr val="FF0000"/>
                          </a:solidFill>
                          <a:effectLst/>
                          <a:latin typeface="メイリオ" panose="020B0604030504040204" pitchFamily="50" charset="-128"/>
                          <a:ea typeface="メイリオ" panose="020B0604030504040204" pitchFamily="50" charset="-128"/>
                        </a:rPr>
                        <a:t>㎡</a:t>
                      </a:r>
                      <a:r>
                        <a:rPr lang="ja-JP" altLang="en-US" sz="1000" b="0" u="none" strike="noStrike" dirty="0">
                          <a:solidFill>
                            <a:schemeClr val="tx1"/>
                          </a:solidFill>
                          <a:effectLst/>
                          <a:latin typeface="メイリオ" panose="020B0604030504040204" pitchFamily="50" charset="-128"/>
                          <a:ea typeface="メイリオ" panose="020B0604030504040204" pitchFamily="50" charset="-128"/>
                        </a:rPr>
                        <a:t>以上</a:t>
                      </a:r>
                      <a:endParaRPr lang="en-US" altLang="ja-JP" sz="1000" b="0" u="none" strike="noStrike" dirty="0">
                        <a:solidFill>
                          <a:schemeClr val="tx1"/>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solidFill>
                      <a:schemeClr val="bg1"/>
                    </a:solidFill>
                  </a:tcPr>
                </a:tc>
                <a:extLst>
                  <a:ext uri="{0D108BD9-81ED-4DB2-BD59-A6C34878D82A}">
                    <a16:rowId xmlns:a16="http://schemas.microsoft.com/office/drawing/2014/main" val="801353439"/>
                  </a:ext>
                </a:extLst>
              </a:tr>
              <a:tr h="373390">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施設によりますが</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個人で対応</a:t>
                      </a: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300" b="1" i="0" u="none" strike="noStrike" dirty="0">
                          <a:solidFill>
                            <a:srgbClr val="000000"/>
                          </a:solidFill>
                          <a:effectLst/>
                          <a:latin typeface="メイリオ" panose="020B0604030504040204" pitchFamily="50" charset="-128"/>
                          <a:ea typeface="メイリオ" panose="020B0604030504040204" pitchFamily="50" charset="-128"/>
                        </a:rPr>
                        <a:t>介護用具</a:t>
                      </a: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ctr"/>
                      <a:r>
                        <a:rPr lang="ja-JP" altLang="en-US" sz="1000" b="1" u="none" strike="noStrike" dirty="0">
                          <a:solidFill>
                            <a:srgbClr val="FF0000"/>
                          </a:solidFill>
                          <a:effectLst/>
                          <a:latin typeface="メイリオ" panose="020B0604030504040204" pitchFamily="50" charset="-128"/>
                          <a:ea typeface="メイリオ" panose="020B0604030504040204" pitchFamily="50" charset="-128"/>
                        </a:rPr>
                        <a:t>無償で貸与できる福祉用具あり</a:t>
                      </a:r>
                      <a:endParaRPr lang="en-US" altLang="ja-JP" sz="1000" b="1" u="none" strike="noStrike" dirty="0">
                        <a:solidFill>
                          <a:srgbClr val="FF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6664205"/>
                  </a:ext>
                </a:extLst>
              </a:tr>
              <a:tr h="1545650">
                <a:tc>
                  <a:txBody>
                    <a:bodyPr/>
                    <a:lstStyle/>
                    <a:p>
                      <a:pPr algn="ctr" fontAlgn="base"/>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①介護度が要介護</a:t>
                      </a:r>
                      <a:r>
                        <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rPr>
                        <a:t>3</a:t>
                      </a:r>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以上で、感染症などの</a:t>
                      </a:r>
                      <a:endPar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医療的処置を必要としない方。</a:t>
                      </a:r>
                    </a:p>
                    <a:p>
                      <a:pPr algn="ctr" fontAlgn="base"/>
                      <a:endPar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②特定疾病が認められた要介護</a:t>
                      </a:r>
                      <a:r>
                        <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rPr>
                        <a:t>3</a:t>
                      </a:r>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以上で</a:t>
                      </a:r>
                      <a:endPar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r>
                        <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rPr>
                        <a:t>40</a:t>
                      </a:r>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歳～</a:t>
                      </a:r>
                      <a:r>
                        <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rPr>
                        <a:t>64</a:t>
                      </a:r>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歳までの方。</a:t>
                      </a:r>
                    </a:p>
                    <a:p>
                      <a:pPr algn="ctr" fontAlgn="base"/>
                      <a:endPar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③特例による入居が求められた</a:t>
                      </a:r>
                      <a:endPar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要介護</a:t>
                      </a:r>
                      <a:r>
                        <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rPr>
                        <a:t>1</a:t>
                      </a:r>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rPr>
                        <a:t>2</a:t>
                      </a:r>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の方。</a:t>
                      </a:r>
                      <a:endPar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endPar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r>
                        <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①～③いずれかに当てはまる方</a:t>
                      </a:r>
                      <a:r>
                        <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rPr>
                        <a:t>】</a:t>
                      </a:r>
                      <a:endPar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300" u="none" strike="noStrike" dirty="0">
                          <a:effectLst/>
                          <a:latin typeface="メイリオ" panose="020B0604030504040204" pitchFamily="50" charset="-128"/>
                          <a:ea typeface="メイリオ" panose="020B0604030504040204" pitchFamily="50" charset="-128"/>
                        </a:rPr>
                        <a:t>入居</a:t>
                      </a:r>
                      <a:endParaRPr lang="en-US" altLang="ja-JP" sz="1300" u="none" strike="noStrike" dirty="0">
                        <a:effectLst/>
                        <a:latin typeface="メイリオ" panose="020B0604030504040204" pitchFamily="50" charset="-128"/>
                        <a:ea typeface="メイリオ" panose="020B0604030504040204" pitchFamily="50" charset="-128"/>
                      </a:endParaRPr>
                    </a:p>
                    <a:p>
                      <a:pPr algn="ctr" fontAlgn="ctr"/>
                      <a:r>
                        <a:rPr lang="ja-JP" altLang="en-US" sz="1300" u="none" strike="noStrike" dirty="0">
                          <a:effectLst/>
                          <a:latin typeface="メイリオ" panose="020B0604030504040204" pitchFamily="50" charset="-128"/>
                          <a:ea typeface="メイリオ" panose="020B0604030504040204" pitchFamily="50" charset="-128"/>
                        </a:rPr>
                        <a:t>条件</a:t>
                      </a:r>
                      <a:endParaRPr lang="en-US" altLang="ja-JP" sz="1300" u="none" strike="noStrike" dirty="0">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ja-JP" altLang="en-US" sz="900" u="none" strike="noStrike" dirty="0">
                          <a:solidFill>
                            <a:schemeClr val="tx1"/>
                          </a:solidFill>
                          <a:effectLst/>
                          <a:latin typeface="メイリオ" panose="020B0604030504040204" pitchFamily="50" charset="-128"/>
                          <a:ea typeface="メイリオ" panose="020B0604030504040204" pitchFamily="50" charset="-128"/>
                        </a:rPr>
                        <a:t>①</a:t>
                      </a:r>
                      <a:r>
                        <a:rPr kumimoji="1" lang="ja-JP" altLang="en-US" sz="900" b="1" i="0" u="none" strike="noStrike" kern="1200" dirty="0">
                          <a:solidFill>
                            <a:srgbClr val="FF0000"/>
                          </a:solidFill>
                          <a:effectLst/>
                          <a:latin typeface="メイリオ" panose="020B0604030504040204" pitchFamily="50" charset="-128"/>
                          <a:ea typeface="メイリオ" panose="020B0604030504040204" pitchFamily="50" charset="-128"/>
                          <a:cs typeface="+mn-cs"/>
                        </a:rPr>
                        <a:t>自立・要支援・要介護認定を</a:t>
                      </a:r>
                      <a:endParaRPr kumimoji="1" lang="en-US" altLang="ja-JP" sz="900" b="1" i="0" u="none" strike="noStrike" kern="1200" dirty="0">
                        <a:solidFill>
                          <a:srgbClr val="FF0000"/>
                        </a:solidFill>
                        <a:effectLst/>
                        <a:latin typeface="メイリオ" panose="020B0604030504040204" pitchFamily="50" charset="-128"/>
                        <a:ea typeface="メイリオ" panose="020B0604030504040204" pitchFamily="50" charset="-128"/>
                        <a:cs typeface="+mn-cs"/>
                      </a:endParaRPr>
                    </a:p>
                    <a:p>
                      <a:pPr marL="0" marR="0" lvl="0" indent="0" algn="ctr" defTabSz="1219170" rtl="0" eaLnBrk="1" fontAlgn="ctr" latinLnBrk="0" hangingPunct="1">
                        <a:lnSpc>
                          <a:spcPct val="100000"/>
                        </a:lnSpc>
                        <a:spcBef>
                          <a:spcPts val="0"/>
                        </a:spcBef>
                        <a:spcAft>
                          <a:spcPts val="0"/>
                        </a:spcAft>
                        <a:buClrTx/>
                        <a:buSzTx/>
                        <a:buFontTx/>
                        <a:buNone/>
                        <a:tabLst/>
                        <a:defRPr/>
                      </a:pPr>
                      <a:r>
                        <a:rPr kumimoji="1" lang="ja-JP" altLang="en-US" sz="900" b="1" i="0" u="none" strike="noStrike" kern="1200" dirty="0">
                          <a:solidFill>
                            <a:srgbClr val="FF0000"/>
                          </a:solidFill>
                          <a:effectLst/>
                          <a:latin typeface="メイリオ" panose="020B0604030504040204" pitchFamily="50" charset="-128"/>
                          <a:ea typeface="メイリオ" panose="020B0604030504040204" pitchFamily="50" charset="-128"/>
                          <a:cs typeface="+mn-cs"/>
                        </a:rPr>
                        <a:t>受けている概ね</a:t>
                      </a:r>
                      <a:r>
                        <a:rPr kumimoji="1" lang="en-US" altLang="ja-JP" sz="900" b="1" i="0" u="none" strike="noStrike" kern="1200" dirty="0">
                          <a:solidFill>
                            <a:srgbClr val="FF0000"/>
                          </a:solidFill>
                          <a:effectLst/>
                          <a:latin typeface="メイリオ" panose="020B0604030504040204" pitchFamily="50" charset="-128"/>
                          <a:ea typeface="メイリオ" panose="020B0604030504040204" pitchFamily="50" charset="-128"/>
                          <a:cs typeface="+mn-cs"/>
                        </a:rPr>
                        <a:t>60</a:t>
                      </a:r>
                      <a:r>
                        <a:rPr kumimoji="1" lang="ja-JP" altLang="en-US" sz="900" b="1" i="0" u="none" strike="noStrike" kern="1200" dirty="0">
                          <a:solidFill>
                            <a:srgbClr val="FF0000"/>
                          </a:solidFill>
                          <a:effectLst/>
                          <a:latin typeface="メイリオ" panose="020B0604030504040204" pitchFamily="50" charset="-128"/>
                          <a:ea typeface="メイリオ" panose="020B0604030504040204" pitchFamily="50" charset="-128"/>
                          <a:cs typeface="+mn-cs"/>
                        </a:rPr>
                        <a:t>歳以上の方</a:t>
                      </a:r>
                      <a:endParaRPr kumimoji="1" lang="en-US" altLang="ja-JP" sz="900" b="1" i="0" u="none" strike="noStrike" kern="1200" dirty="0">
                        <a:solidFill>
                          <a:srgbClr val="FF0000"/>
                        </a:solidFill>
                        <a:effectLst/>
                        <a:latin typeface="メイリオ" panose="020B0604030504040204" pitchFamily="50" charset="-128"/>
                        <a:ea typeface="メイリオ" panose="020B0604030504040204" pitchFamily="50" charset="-128"/>
                        <a:cs typeface="+mn-cs"/>
                      </a:endParaRPr>
                    </a:p>
                    <a:p>
                      <a:pPr marL="0" marR="0" lvl="0" indent="0" algn="ctr" defTabSz="1219170" rtl="0" eaLnBrk="1" fontAlgn="ctr" latinLnBrk="0" hangingPunct="1">
                        <a:lnSpc>
                          <a:spcPct val="100000"/>
                        </a:lnSpc>
                        <a:spcBef>
                          <a:spcPts val="0"/>
                        </a:spcBef>
                        <a:spcAft>
                          <a:spcPts val="0"/>
                        </a:spcAft>
                        <a:buClrTx/>
                        <a:buSzTx/>
                        <a:buFontTx/>
                        <a:buNone/>
                        <a:tabLst/>
                        <a:defRPr/>
                      </a:pPr>
                      <a:r>
                        <a:rPr lang="ja-JP" altLang="en-US" sz="900" u="none" strike="noStrike" dirty="0">
                          <a:solidFill>
                            <a:schemeClr val="tx1"/>
                          </a:solidFill>
                          <a:effectLst/>
                          <a:latin typeface="メイリオ" panose="020B0604030504040204" pitchFamily="50" charset="-128"/>
                          <a:ea typeface="メイリオ" panose="020B0604030504040204" pitchFamily="50" charset="-128"/>
                        </a:rPr>
                        <a:t>　　　　　　　　　　　　　　　　　　　　</a:t>
                      </a:r>
                      <a:endParaRPr lang="en-US" altLang="ja-JP" sz="900" u="none" strike="noStrike" dirty="0">
                        <a:solidFill>
                          <a:schemeClr val="tx1"/>
                        </a:solidFill>
                        <a:effectLst/>
                        <a:latin typeface="メイリオ" panose="020B0604030504040204" pitchFamily="50" charset="-128"/>
                        <a:ea typeface="メイリオ" panose="020B0604030504040204" pitchFamily="50" charset="-128"/>
                      </a:endParaRPr>
                    </a:p>
                    <a:p>
                      <a:pPr algn="ctr" fontAlgn="base"/>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②常時医療機関において治療を</a:t>
                      </a:r>
                      <a:endPar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r>
                        <a:rPr kumimoji="1" lang="ja-JP" altLang="en-US" sz="900" b="0" i="0" kern="1200" dirty="0">
                          <a:solidFill>
                            <a:schemeClr val="dk1"/>
                          </a:solidFill>
                          <a:effectLst/>
                          <a:latin typeface="メイリオ" panose="020B0604030504040204" pitchFamily="50" charset="-128"/>
                          <a:ea typeface="メイリオ" panose="020B0604030504040204" pitchFamily="50" charset="-128"/>
                          <a:cs typeface="+mn-cs"/>
                        </a:rPr>
                        <a:t>必要としない方。</a:t>
                      </a:r>
                      <a:endParaRPr kumimoji="1" lang="en-US" altLang="ja-JP" sz="900" b="0" i="0"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endParaRPr kumimoji="1" lang="en-US" altLang="ja-JP" sz="900" b="0" i="0" u="none" strike="noStrike"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r>
                        <a:rPr kumimoji="1" lang="ja-JP" altLang="en-US" sz="900" b="0" i="0" u="none" strike="noStrike" kern="1200" dirty="0">
                          <a:solidFill>
                            <a:schemeClr val="dk1"/>
                          </a:solidFill>
                          <a:effectLst/>
                          <a:latin typeface="メイリオ" panose="020B0604030504040204" pitchFamily="50" charset="-128"/>
                          <a:ea typeface="メイリオ" panose="020B0604030504040204" pitchFamily="50" charset="-128"/>
                          <a:cs typeface="+mn-cs"/>
                        </a:rPr>
                        <a:t>③共同生活を営む上で支障のない方。</a:t>
                      </a:r>
                      <a:endParaRPr kumimoji="1" lang="en-US" altLang="ja-JP" sz="900" b="0" i="0" u="none" strike="noStrike"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endParaRPr kumimoji="1" lang="en-US" altLang="ja-JP" sz="900" b="0" i="0" u="none" strike="noStrike"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r>
                        <a:rPr kumimoji="1" lang="ja-JP" altLang="en-US" sz="900" b="0" i="0" u="none" strike="noStrike" kern="1200" dirty="0">
                          <a:solidFill>
                            <a:schemeClr val="dk1"/>
                          </a:solidFill>
                          <a:effectLst/>
                          <a:latin typeface="メイリオ" panose="020B0604030504040204" pitchFamily="50" charset="-128"/>
                          <a:ea typeface="メイリオ" panose="020B0604030504040204" pitchFamily="50" charset="-128"/>
                          <a:cs typeface="+mn-cs"/>
                        </a:rPr>
                        <a:t>④著しい自傷他害が無い方。</a:t>
                      </a:r>
                      <a:endParaRPr kumimoji="1" lang="en-US" altLang="ja-JP" sz="900" b="0" i="0" u="none" strike="noStrike"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endParaRPr kumimoji="1" lang="en-US" altLang="ja-JP" sz="900" b="0" i="0" u="none" strike="noStrike" kern="1200" dirty="0">
                        <a:solidFill>
                          <a:schemeClr val="dk1"/>
                        </a:solidFill>
                        <a:effectLst/>
                        <a:latin typeface="メイリオ" panose="020B0604030504040204" pitchFamily="50" charset="-128"/>
                        <a:ea typeface="メイリオ" panose="020B0604030504040204" pitchFamily="50" charset="-128"/>
                        <a:cs typeface="+mn-cs"/>
                      </a:endParaRPr>
                    </a:p>
                    <a:p>
                      <a:pPr algn="ctr" fontAlgn="base"/>
                      <a:r>
                        <a:rPr kumimoji="1" lang="en-US" altLang="ja-JP" sz="900" b="0" i="0" u="none" strike="noStrike"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en-US" sz="900" b="0" i="0" u="none" strike="noStrike" kern="1200" dirty="0">
                          <a:solidFill>
                            <a:schemeClr val="dk1"/>
                          </a:solidFill>
                          <a:effectLst/>
                          <a:latin typeface="メイリオ" panose="020B0604030504040204" pitchFamily="50" charset="-128"/>
                          <a:ea typeface="メイリオ" panose="020B0604030504040204" pitchFamily="50" charset="-128"/>
                          <a:cs typeface="+mn-cs"/>
                        </a:rPr>
                        <a:t>①～④すべての条件を満たす方</a:t>
                      </a:r>
                      <a:r>
                        <a:rPr kumimoji="1" lang="en-US" altLang="ja-JP" sz="900" b="0" i="0" u="none" strike="noStrike" kern="1200" dirty="0">
                          <a:solidFill>
                            <a:schemeClr val="dk1"/>
                          </a:solidFill>
                          <a:effectLst/>
                          <a:latin typeface="メイリオ" panose="020B0604030504040204" pitchFamily="50" charset="-128"/>
                          <a:ea typeface="メイリオ" panose="020B0604030504040204" pitchFamily="50" charset="-128"/>
                          <a:cs typeface="+mn-cs"/>
                        </a:rPr>
                        <a:t>】</a:t>
                      </a:r>
                      <a:r>
                        <a:rPr lang="ja-JP" altLang="en-US" sz="900" u="none" strike="noStrike" dirty="0">
                          <a:solidFill>
                            <a:schemeClr val="tx1"/>
                          </a:solidFill>
                          <a:effectLst/>
                          <a:latin typeface="メイリオ" panose="020B0604030504040204" pitchFamily="50" charset="-128"/>
                          <a:ea typeface="メイリオ" panose="020B0604030504040204" pitchFamily="50" charset="-128"/>
                        </a:rPr>
                        <a:t>　　　　　　　　　　　　　　　　</a:t>
                      </a:r>
                      <a:r>
                        <a:rPr lang="ja-JP" altLang="en-US" sz="900" u="none" strike="noStrike" dirty="0">
                          <a:effectLst/>
                          <a:latin typeface="メイリオ" panose="020B0604030504040204" pitchFamily="50" charset="-128"/>
                          <a:ea typeface="メイリオ" panose="020B0604030504040204" pitchFamily="50" charset="-128"/>
                        </a:rPr>
                        <a:t>　　　　　　　　　　　　　　　　</a:t>
                      </a:r>
                      <a:endParaRPr lang="ja-JP" altLang="en-US" sz="900" b="0"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95751203"/>
                  </a:ext>
                </a:extLst>
              </a:tr>
              <a:tr h="416095">
                <a:tc>
                  <a:txBody>
                    <a:bodyPr/>
                    <a:lstStyle/>
                    <a:p>
                      <a:pPr algn="ctr" rtl="0" fontAlgn="ctr"/>
                      <a:r>
                        <a:rPr lang="en-US" altLang="ja-JP" sz="1100" b="0" i="0" u="none" strike="noStrike" dirty="0">
                          <a:solidFill>
                            <a:srgbClr val="212C36"/>
                          </a:solidFill>
                          <a:effectLst/>
                          <a:latin typeface="メイリオ" panose="020B0604030504040204" pitchFamily="50" charset="-128"/>
                          <a:ea typeface="メイリオ" panose="020B0604030504040204" pitchFamily="50" charset="-128"/>
                        </a:rPr>
                        <a:t>3.9</a:t>
                      </a:r>
                      <a:endParaRPr lang="ja-JP" altLang="en-US" sz="1100" b="0" i="0" u="none" strike="noStrike" dirty="0">
                        <a:solidFill>
                          <a:srgbClr val="212C36"/>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300" u="none" strike="noStrike" dirty="0">
                          <a:effectLst/>
                          <a:latin typeface="メイリオ" panose="020B0604030504040204" pitchFamily="50" charset="-128"/>
                          <a:ea typeface="メイリオ" panose="020B0604030504040204" pitchFamily="50" charset="-128"/>
                        </a:rPr>
                        <a:t>平均</a:t>
                      </a:r>
                      <a:endParaRPr lang="en-US" altLang="ja-JP" sz="1300" u="none" strike="noStrike" dirty="0">
                        <a:effectLst/>
                        <a:latin typeface="メイリオ" panose="020B0604030504040204" pitchFamily="50" charset="-128"/>
                        <a:ea typeface="メイリオ" panose="020B0604030504040204" pitchFamily="50" charset="-128"/>
                      </a:endParaRPr>
                    </a:p>
                    <a:p>
                      <a:pPr algn="ctr" fontAlgn="ctr"/>
                      <a:r>
                        <a:rPr lang="ja-JP" altLang="en-US" sz="1300" u="none" strike="noStrike" dirty="0">
                          <a:effectLst/>
                          <a:latin typeface="メイリオ" panose="020B0604030504040204" pitchFamily="50" charset="-128"/>
                          <a:ea typeface="メイリオ" panose="020B0604030504040204" pitchFamily="50" charset="-128"/>
                        </a:rPr>
                        <a:t>介護度</a:t>
                      </a:r>
                      <a:endParaRPr lang="en-US" altLang="ja-JP" sz="1300" u="none" strike="noStrike" dirty="0">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lvl="0" indent="0" algn="ctr" defTabSz="1219170" rtl="0" eaLnBrk="1" fontAlgn="base" latinLnBrk="0" hangingPunct="1">
                        <a:lnSpc>
                          <a:spcPct val="100000"/>
                        </a:lnSpc>
                        <a:spcBef>
                          <a:spcPts val="0"/>
                        </a:spcBef>
                        <a:spcAft>
                          <a:spcPts val="0"/>
                        </a:spcAft>
                        <a:buClrTx/>
                        <a:buSzTx/>
                        <a:buFontTx/>
                        <a:buNone/>
                        <a:tabLst/>
                        <a:defRPr/>
                      </a:pPr>
                      <a:r>
                        <a:rPr lang="en-US" altLang="ja-JP" sz="1100" b="1" i="0" u="none" strike="noStrike" dirty="0">
                          <a:solidFill>
                            <a:srgbClr val="FF0000"/>
                          </a:solidFill>
                          <a:effectLst/>
                          <a:latin typeface="メイリオ" panose="020B0604030504040204" pitchFamily="50" charset="-128"/>
                          <a:ea typeface="メイリオ" panose="020B0604030504040204" pitchFamily="50" charset="-128"/>
                        </a:rPr>
                        <a:t>2.2</a:t>
                      </a:r>
                      <a:endParaRPr lang="ja-JP" altLang="en-US" sz="1100" b="1" i="0" u="none" strike="noStrike" dirty="0">
                        <a:solidFill>
                          <a:srgbClr val="FF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62455126"/>
                  </a:ext>
                </a:extLst>
              </a:tr>
              <a:tr h="594477">
                <a:tc>
                  <a:txBody>
                    <a:bodyPr/>
                    <a:lstStyle/>
                    <a:p>
                      <a:pPr algn="ctr" fontAlgn="ctr"/>
                      <a:r>
                        <a:rPr lang="ja-JP" altLang="en-US" sz="1000" u="none" strike="noStrike" dirty="0">
                          <a:effectLst/>
                          <a:latin typeface="メイリオ" panose="020B0604030504040204" pitchFamily="50" charset="-128"/>
                          <a:ea typeface="メイリオ" panose="020B0604030504040204" pitchFamily="50" charset="-128"/>
                        </a:rPr>
                        <a:t>自治体や社会福祉法人</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300" u="none" strike="noStrike" dirty="0">
                          <a:effectLst/>
                          <a:latin typeface="メイリオ" panose="020B0604030504040204" pitchFamily="50" charset="-128"/>
                          <a:ea typeface="メイリオ" panose="020B0604030504040204" pitchFamily="50" charset="-128"/>
                        </a:rPr>
                        <a:t>運営団体</a:t>
                      </a:r>
                      <a:endParaRPr lang="ja-JP" altLang="en-US" sz="1300" b="0"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ctr"/>
                      <a:r>
                        <a:rPr lang="ja-JP" altLang="en-US" sz="1000" u="none" strike="noStrike" dirty="0">
                          <a:effectLst/>
                          <a:latin typeface="メイリオ" panose="020B0604030504040204" pitchFamily="50" charset="-128"/>
                          <a:ea typeface="メイリオ" panose="020B0604030504040204" pitchFamily="50" charset="-128"/>
                        </a:rPr>
                        <a:t>株式会社ニチイ学館</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4860" marR="4860" marT="48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05992752"/>
                  </a:ext>
                </a:extLst>
              </a:tr>
            </a:tbl>
          </a:graphicData>
        </a:graphic>
      </p:graphicFrame>
      <p:sp>
        <p:nvSpPr>
          <p:cNvPr id="9" name="小波 8">
            <a:extLst>
              <a:ext uri="{FF2B5EF4-FFF2-40B4-BE49-F238E27FC236}">
                <a16:creationId xmlns:a16="http://schemas.microsoft.com/office/drawing/2014/main" id="{58000796-6BCD-4574-C547-DCD8EEB4E918}"/>
              </a:ext>
            </a:extLst>
          </p:cNvPr>
          <p:cNvSpPr/>
          <p:nvPr/>
        </p:nvSpPr>
        <p:spPr>
          <a:xfrm>
            <a:off x="208376" y="464457"/>
            <a:ext cx="4029798" cy="406400"/>
          </a:xfrm>
          <a:prstGeom prst="doubleWave">
            <a:avLst>
              <a:gd name="adj1" fmla="val 6250"/>
              <a:gd name="adj2" fmla="val -33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42902" indent="-642902" algn="ctr">
              <a:lnSpc>
                <a:spcPts val="5868"/>
              </a:lnSpc>
              <a:spcBef>
                <a:spcPts val="1531"/>
              </a:spcBef>
              <a:defRPr/>
            </a:pPr>
            <a:r>
              <a:rPr lang="ja-JP" altLang="en-US" sz="1600" b="1" i="1" dirty="0">
                <a:solidFill>
                  <a:prstClr val="white"/>
                </a:solidFill>
                <a:latin typeface="HG丸ｺﾞｼｯｸM-PRO" panose="020F0600000000000000" pitchFamily="50" charset="-128"/>
                <a:ea typeface="HG丸ｺﾞｼｯｸM-PRO" panose="020F0600000000000000" pitchFamily="50" charset="-128"/>
              </a:rPr>
              <a:t>有料老人ホームと特養の違いについて</a:t>
            </a:r>
            <a:endParaRPr lang="ja-JP" altLang="en-US" sz="1600" b="1" i="1" u="sng" dirty="0">
              <a:solidFill>
                <a:schemeClr val="tx1"/>
              </a:solidFill>
              <a:latin typeface="HG丸ｺﾞｼｯｸM-PRO" panose="020F0600000000000000" pitchFamily="50" charset="-128"/>
              <a:ea typeface="HG丸ｺﾞｼｯｸM-PRO" panose="020F0600000000000000" pitchFamily="50" charset="-128"/>
            </a:endParaRPr>
          </a:p>
          <a:p>
            <a:pPr algn="ctr" defTabSz="291602">
              <a:defRPr/>
            </a:pPr>
            <a:endParaRPr lang="ja-JP" altLang="en-US" sz="1148" i="1" dirty="0">
              <a:solidFill>
                <a:prstClr val="white"/>
              </a:solidFill>
              <a:latin typeface="メイリオ" panose="020B0604030504040204" pitchFamily="50" charset="-128"/>
              <a:ea typeface="メイリオ" panose="020B0604030504040204" pitchFamily="50" charset="-128"/>
            </a:endParaRPr>
          </a:p>
        </p:txBody>
      </p:sp>
      <p:pic>
        <p:nvPicPr>
          <p:cNvPr id="6" name="図 5" descr="図形, 矢印&#10;&#10;自動的に生成された説明">
            <a:extLst>
              <a:ext uri="{FF2B5EF4-FFF2-40B4-BE49-F238E27FC236}">
                <a16:creationId xmlns:a16="http://schemas.microsoft.com/office/drawing/2014/main" id="{93485893-A1B7-5F06-7D77-AD11331BF2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224729">
            <a:off x="9629407" y="8702778"/>
            <a:ext cx="1070993" cy="1070993"/>
          </a:xfrm>
          <a:prstGeom prst="rect">
            <a:avLst/>
          </a:prstGeom>
        </p:spPr>
      </p:pic>
      <p:sp>
        <p:nvSpPr>
          <p:cNvPr id="7" name="テキスト ボックス 6">
            <a:extLst>
              <a:ext uri="{FF2B5EF4-FFF2-40B4-BE49-F238E27FC236}">
                <a16:creationId xmlns:a16="http://schemas.microsoft.com/office/drawing/2014/main" id="{318A392A-445B-5562-A75A-0F3F03B9696F}"/>
              </a:ext>
            </a:extLst>
          </p:cNvPr>
          <p:cNvSpPr txBox="1"/>
          <p:nvPr/>
        </p:nvSpPr>
        <p:spPr>
          <a:xfrm>
            <a:off x="8928690" y="7124257"/>
            <a:ext cx="4908328" cy="367152"/>
          </a:xfrm>
          <a:prstGeom prst="rect">
            <a:avLst/>
          </a:prstGeom>
          <a:noFill/>
        </p:spPr>
        <p:txBody>
          <a:bodyPr wrap="square" rtlCol="0">
            <a:spAutoFit/>
          </a:bodyPr>
          <a:lstStyle/>
          <a:p>
            <a:r>
              <a:rPr lang="ja-JP" altLang="en-US" sz="1786" dirty="0">
                <a:latin typeface="メイリオ" panose="020B0604030504040204" pitchFamily="50" charset="-128"/>
                <a:ea typeface="メイリオ" panose="020B0604030504040204" pitchFamily="50" charset="-128"/>
              </a:rPr>
              <a:t>特徴①～④について詳しくご説明いたします</a:t>
            </a:r>
          </a:p>
        </p:txBody>
      </p:sp>
      <p:sp>
        <p:nvSpPr>
          <p:cNvPr id="4" name="正方形/長方形 3">
            <a:extLst>
              <a:ext uri="{FF2B5EF4-FFF2-40B4-BE49-F238E27FC236}">
                <a16:creationId xmlns:a16="http://schemas.microsoft.com/office/drawing/2014/main" id="{582DF97A-AED4-4F60-7DEF-835D1ACE5B3A}"/>
              </a:ext>
            </a:extLst>
          </p:cNvPr>
          <p:cNvSpPr/>
          <p:nvPr/>
        </p:nvSpPr>
        <p:spPr>
          <a:xfrm>
            <a:off x="204890" y="2594389"/>
            <a:ext cx="7396514" cy="1063212"/>
          </a:xfrm>
          <a:prstGeom prst="rect">
            <a:avLst/>
          </a:prstGeom>
          <a:noFill/>
          <a:ln w="762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279"/>
          </a:p>
        </p:txBody>
      </p:sp>
      <p:pic>
        <p:nvPicPr>
          <p:cNvPr id="2" name="図 1">
            <a:extLst>
              <a:ext uri="{FF2B5EF4-FFF2-40B4-BE49-F238E27FC236}">
                <a16:creationId xmlns:a16="http://schemas.microsoft.com/office/drawing/2014/main" id="{97DB80FA-EB65-8472-93E6-0DD97CA947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335" y="191874"/>
            <a:ext cx="7482904" cy="253945"/>
          </a:xfrm>
          <a:prstGeom prst="rect">
            <a:avLst/>
          </a:prstGeom>
        </p:spPr>
      </p:pic>
      <p:pic>
        <p:nvPicPr>
          <p:cNvPr id="5" name="図 4">
            <a:extLst>
              <a:ext uri="{FF2B5EF4-FFF2-40B4-BE49-F238E27FC236}">
                <a16:creationId xmlns:a16="http://schemas.microsoft.com/office/drawing/2014/main" id="{46803D46-6C46-F9BC-6739-883A53D178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050" y="10475245"/>
            <a:ext cx="7482904" cy="253945"/>
          </a:xfrm>
          <a:prstGeom prst="rect">
            <a:avLst/>
          </a:prstGeom>
        </p:spPr>
      </p:pic>
    </p:spTree>
    <p:extLst>
      <p:ext uri="{BB962C8B-B14F-4D97-AF65-F5344CB8AC3E}">
        <p14:creationId xmlns:p14="http://schemas.microsoft.com/office/powerpoint/2010/main" val="2532079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993C2C6C-E66C-A7F1-98E8-04BE3768A04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E0829C3-20E0-3BA8-4905-AC784004E51B}"/>
              </a:ext>
            </a:extLst>
          </p:cNvPr>
          <p:cNvSpPr/>
          <p:nvPr/>
        </p:nvSpPr>
        <p:spPr>
          <a:xfrm>
            <a:off x="554643" y="1228725"/>
            <a:ext cx="6679953" cy="1164062"/>
          </a:xfrm>
          <a:prstGeom prst="rect">
            <a:avLst/>
          </a:prstGeom>
          <a:solidFill>
            <a:schemeClr val="accent5">
              <a:lumMod val="20000"/>
              <a:lumOff val="80000"/>
            </a:schemeClr>
          </a:solidFill>
          <a:ln>
            <a:solidFill>
              <a:schemeClr val="accent5">
                <a:lumMod val="5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279"/>
          </a:p>
        </p:txBody>
      </p:sp>
      <p:sp>
        <p:nvSpPr>
          <p:cNvPr id="2" name="小波 1">
            <a:extLst>
              <a:ext uri="{FF2B5EF4-FFF2-40B4-BE49-F238E27FC236}">
                <a16:creationId xmlns:a16="http://schemas.microsoft.com/office/drawing/2014/main" id="{9D1E8C73-C21D-6758-3ABA-0D8B0A5B15AA}"/>
              </a:ext>
            </a:extLst>
          </p:cNvPr>
          <p:cNvSpPr/>
          <p:nvPr/>
        </p:nvSpPr>
        <p:spPr>
          <a:xfrm rot="20576935">
            <a:off x="233133" y="905531"/>
            <a:ext cx="2152099" cy="622208"/>
          </a:xfrm>
          <a:prstGeom prst="doubleWave">
            <a:avLst>
              <a:gd name="adj1" fmla="val 6250"/>
              <a:gd name="adj2" fmla="val -33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42902" indent="-642902" algn="ctr">
              <a:lnSpc>
                <a:spcPts val="5868"/>
              </a:lnSpc>
              <a:spcBef>
                <a:spcPts val="1531"/>
              </a:spcBef>
              <a:defRPr/>
            </a:pPr>
            <a:r>
              <a:rPr lang="ja-JP" altLang="en-US" sz="2296" b="1" i="1" dirty="0">
                <a:solidFill>
                  <a:prstClr val="white"/>
                </a:solidFill>
                <a:latin typeface="メイリオ" panose="020B0604030504040204" pitchFamily="50" charset="-128"/>
                <a:ea typeface="メイリオ" panose="020B0604030504040204" pitchFamily="50" charset="-128"/>
              </a:rPr>
              <a:t>当施設の目的</a:t>
            </a:r>
            <a:endParaRPr lang="ja-JP" altLang="en-US" sz="2296" b="1" i="1" u="sng" dirty="0">
              <a:solidFill>
                <a:schemeClr val="tx1"/>
              </a:solidFill>
              <a:latin typeface="メイリオ" panose="020B0604030504040204" pitchFamily="50" charset="-128"/>
              <a:ea typeface="メイリオ" panose="020B0604030504040204" pitchFamily="50" charset="-128"/>
            </a:endParaRPr>
          </a:p>
          <a:p>
            <a:pPr algn="ctr" defTabSz="291602">
              <a:defRPr/>
            </a:pPr>
            <a:endParaRPr lang="ja-JP" altLang="en-US" sz="1148" dirty="0">
              <a:solidFill>
                <a:prstClr val="white"/>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D842A6F3-27E3-B379-D1E0-137E748639E2}"/>
              </a:ext>
            </a:extLst>
          </p:cNvPr>
          <p:cNvSpPr txBox="1"/>
          <p:nvPr/>
        </p:nvSpPr>
        <p:spPr>
          <a:xfrm>
            <a:off x="1292681" y="1290158"/>
            <a:ext cx="6250368" cy="1077218"/>
          </a:xfrm>
          <a:prstGeom prst="rect">
            <a:avLst/>
          </a:prstGeom>
          <a:noFill/>
        </p:spPr>
        <p:txBody>
          <a:bodyPr wrap="square">
            <a:spAutoFit/>
          </a:bodyPr>
          <a:lstStyle/>
          <a:p>
            <a:pPr algn="ctr" fontAlgn="ctr"/>
            <a:r>
              <a:rPr lang="ja-JP" altLang="en-US" sz="1600" dirty="0">
                <a:latin typeface="メイリオ" panose="020B0604030504040204" pitchFamily="50" charset="-128"/>
                <a:ea typeface="メイリオ" panose="020B0604030504040204" pitchFamily="50" charset="-128"/>
              </a:rPr>
              <a:t>有料老人ホームでは・・・</a:t>
            </a:r>
            <a:endParaRPr lang="en-US" altLang="ja-JP" sz="1600" dirty="0">
              <a:latin typeface="メイリオ" panose="020B0604030504040204" pitchFamily="50" charset="-128"/>
              <a:ea typeface="メイリオ" panose="020B0604030504040204" pitchFamily="50" charset="-128"/>
            </a:endParaRPr>
          </a:p>
          <a:p>
            <a:pPr algn="ctr" fontAlgn="ctr"/>
            <a:r>
              <a:rPr lang="ja-JP" altLang="en-US" sz="1600" b="1" dirty="0">
                <a:solidFill>
                  <a:srgbClr val="FF0000"/>
                </a:solidFill>
                <a:latin typeface="メイリオ" panose="020B0604030504040204" pitchFamily="50" charset="-128"/>
                <a:ea typeface="メイリオ" panose="020B0604030504040204" pitchFamily="50" charset="-128"/>
              </a:rPr>
              <a:t>ご自宅での暮らしにより近い日常の生活</a:t>
            </a:r>
            <a:r>
              <a:rPr lang="ja-JP" altLang="en-US" sz="1600" dirty="0">
                <a:latin typeface="メイリオ" panose="020B0604030504040204" pitchFamily="50" charset="-128"/>
                <a:ea typeface="メイリオ" panose="020B0604030504040204" pitchFamily="50" charset="-128"/>
              </a:rPr>
              <a:t>を通して</a:t>
            </a:r>
            <a:endParaRPr lang="en-US" altLang="ja-JP" sz="1600" dirty="0">
              <a:latin typeface="メイリオ" panose="020B0604030504040204" pitchFamily="50" charset="-128"/>
              <a:ea typeface="メイリオ" panose="020B0604030504040204" pitchFamily="50" charset="-128"/>
            </a:endParaRPr>
          </a:p>
          <a:p>
            <a:pPr algn="ctr" fontAlgn="ctr"/>
            <a:r>
              <a:rPr lang="ja-JP" altLang="en-US" sz="1600" dirty="0">
                <a:latin typeface="メイリオ" panose="020B0604030504040204" pitchFamily="50" charset="-128"/>
                <a:ea typeface="メイリオ" panose="020B0604030504040204" pitchFamily="50" charset="-128"/>
              </a:rPr>
              <a:t>質の高い介護サービスを提供いたします</a:t>
            </a:r>
            <a:endParaRPr lang="en-US" altLang="ja-JP" sz="1600" dirty="0">
              <a:latin typeface="メイリオ" panose="020B0604030504040204" pitchFamily="50" charset="-128"/>
              <a:ea typeface="メイリオ" panose="020B0604030504040204" pitchFamily="50" charset="-128"/>
            </a:endParaRPr>
          </a:p>
          <a:p>
            <a:pPr algn="ctr" fontAlgn="ctr"/>
            <a:r>
              <a:rPr lang="ja-JP" altLang="en-US" sz="1600" dirty="0">
                <a:latin typeface="メイリオ" panose="020B0604030504040204" pitchFamily="50" charset="-128"/>
                <a:ea typeface="メイリオ" panose="020B0604030504040204" pitchFamily="50" charset="-128"/>
              </a:rPr>
              <a:t>外出や面会なども行なって頂けます</a:t>
            </a:r>
          </a:p>
        </p:txBody>
      </p:sp>
      <p:pic>
        <p:nvPicPr>
          <p:cNvPr id="46" name="図プレースホルダー 74" descr="草, 屋外, 建物, 火 が含まれている画像&#10;&#10;自動的に生成された説明">
            <a:extLst>
              <a:ext uri="{FF2B5EF4-FFF2-40B4-BE49-F238E27FC236}">
                <a16:creationId xmlns:a16="http://schemas.microsoft.com/office/drawing/2014/main" id="{77E28FE4-7C86-86A8-2E2B-B24B8ACB9621}"/>
              </a:ext>
            </a:extLst>
          </p:cNvPr>
          <p:cNvPicPr>
            <a:picLocks noChangeAspect="1"/>
          </p:cNvPicPr>
          <p:nvPr/>
        </p:nvPicPr>
        <p:blipFill>
          <a:blip r:embed="rId2">
            <a:extLst>
              <a:ext uri="{28A0092B-C50C-407E-A947-70E740481C1C}">
                <a14:useLocalDpi xmlns:a14="http://schemas.microsoft.com/office/drawing/2010/main" val="0"/>
              </a:ext>
            </a:extLst>
          </a:blip>
          <a:srcRect t="11159" b="11159"/>
          <a:stretch>
            <a:fillRect/>
          </a:stretch>
        </p:blipFill>
        <p:spPr>
          <a:xfrm>
            <a:off x="3000377" y="2643186"/>
            <a:ext cx="1771649" cy="1394483"/>
          </a:xfrm>
          <a:prstGeom prst="rect">
            <a:avLst/>
          </a:prstGeom>
          <a:ln>
            <a:noFill/>
          </a:ln>
          <a:effectLst>
            <a:outerShdw blurRad="190500" algn="tl" rotWithShape="0">
              <a:srgbClr val="000000">
                <a:alpha val="70000"/>
              </a:srgbClr>
            </a:outerShdw>
          </a:effectLst>
        </p:spPr>
      </p:pic>
      <p:sp>
        <p:nvSpPr>
          <p:cNvPr id="47" name="テキスト ボックス 46">
            <a:extLst>
              <a:ext uri="{FF2B5EF4-FFF2-40B4-BE49-F238E27FC236}">
                <a16:creationId xmlns:a16="http://schemas.microsoft.com/office/drawing/2014/main" id="{DD3A3700-B450-707B-14BD-F0EA54BC93C7}"/>
              </a:ext>
            </a:extLst>
          </p:cNvPr>
          <p:cNvSpPr txBox="1"/>
          <p:nvPr/>
        </p:nvSpPr>
        <p:spPr>
          <a:xfrm>
            <a:off x="1414240" y="7281043"/>
            <a:ext cx="7108171" cy="1034642"/>
          </a:xfrm>
          <a:prstGeom prst="rect">
            <a:avLst/>
          </a:prstGeom>
          <a:noFill/>
        </p:spPr>
        <p:txBody>
          <a:bodyPr wrap="square">
            <a:spAutoFit/>
          </a:bodyPr>
          <a:lstStyle/>
          <a:p>
            <a:pPr fontAlgn="ctr"/>
            <a:r>
              <a:rPr lang="ja-JP" altLang="en-US" sz="1531" dirty="0">
                <a:latin typeface="メイリオ" panose="020B0604030504040204" pitchFamily="50" charset="-128"/>
                <a:ea typeface="メイリオ" panose="020B0604030504040204" pitchFamily="50" charset="-128"/>
              </a:rPr>
              <a:t>看護士が</a:t>
            </a:r>
            <a:r>
              <a:rPr lang="ja-JP" altLang="en-US" sz="1531" dirty="0">
                <a:solidFill>
                  <a:srgbClr val="FF0000"/>
                </a:solidFill>
                <a:latin typeface="メイリオ" panose="020B0604030504040204" pitchFamily="50" charset="-128"/>
                <a:ea typeface="メイリオ" panose="020B0604030504040204" pitchFamily="50" charset="-128"/>
              </a:rPr>
              <a:t>日中生活時間帯（</a:t>
            </a:r>
            <a:r>
              <a:rPr lang="en-US" altLang="ja-JP" sz="1531" dirty="0">
                <a:solidFill>
                  <a:srgbClr val="FF0000"/>
                </a:solidFill>
                <a:latin typeface="メイリオ" panose="020B0604030504040204" pitchFamily="50" charset="-128"/>
                <a:ea typeface="メイリオ" panose="020B0604030504040204" pitchFamily="50" charset="-128"/>
              </a:rPr>
              <a:t>7:00</a:t>
            </a:r>
            <a:r>
              <a:rPr lang="ja-JP" altLang="en-US" sz="1531" dirty="0">
                <a:solidFill>
                  <a:srgbClr val="FF0000"/>
                </a:solidFill>
                <a:latin typeface="メイリオ" panose="020B0604030504040204" pitchFamily="50" charset="-128"/>
                <a:ea typeface="メイリオ" panose="020B0604030504040204" pitchFamily="50" charset="-128"/>
              </a:rPr>
              <a:t>～</a:t>
            </a:r>
            <a:r>
              <a:rPr lang="en-US" altLang="ja-JP" sz="1531" dirty="0">
                <a:solidFill>
                  <a:srgbClr val="FF0000"/>
                </a:solidFill>
                <a:latin typeface="メイリオ" panose="020B0604030504040204" pitchFamily="50" charset="-128"/>
                <a:ea typeface="メイリオ" panose="020B0604030504040204" pitchFamily="50" charset="-128"/>
              </a:rPr>
              <a:t>20:00</a:t>
            </a:r>
            <a:r>
              <a:rPr lang="ja-JP" altLang="en-US" sz="1531" dirty="0">
                <a:solidFill>
                  <a:srgbClr val="FF0000"/>
                </a:solidFill>
                <a:latin typeface="メイリオ" panose="020B0604030504040204" pitchFamily="50" charset="-128"/>
                <a:ea typeface="メイリオ" panose="020B0604030504040204" pitchFamily="50" charset="-128"/>
              </a:rPr>
              <a:t>）に駐在</a:t>
            </a:r>
            <a:r>
              <a:rPr lang="ja-JP" altLang="en-US" sz="1531" dirty="0">
                <a:latin typeface="メイリオ" panose="020B0604030504040204" pitchFamily="50" charset="-128"/>
                <a:ea typeface="メイリオ" panose="020B0604030504040204" pitchFamily="50" charset="-128"/>
              </a:rPr>
              <a:t>し、</a:t>
            </a:r>
            <a:endParaRPr lang="en-US" altLang="ja-JP" sz="1531" dirty="0">
              <a:latin typeface="メイリオ" panose="020B0604030504040204" pitchFamily="50" charset="-128"/>
              <a:ea typeface="メイリオ" panose="020B0604030504040204" pitchFamily="50" charset="-128"/>
            </a:endParaRPr>
          </a:p>
          <a:p>
            <a:pPr fontAlgn="ctr"/>
            <a:r>
              <a:rPr lang="ja-JP" altLang="en-US" sz="1531" dirty="0">
                <a:latin typeface="メイリオ" panose="020B0604030504040204" pitchFamily="50" charset="-128"/>
                <a:ea typeface="メイリオ" panose="020B0604030504040204" pitchFamily="50" charset="-128"/>
              </a:rPr>
              <a:t>お薬の管理・バイタルチェック・インシュリンや胃ろう対応、</a:t>
            </a:r>
            <a:endParaRPr lang="en-US" altLang="ja-JP" sz="1531" dirty="0">
              <a:latin typeface="メイリオ" panose="020B0604030504040204" pitchFamily="50" charset="-128"/>
              <a:ea typeface="メイリオ" panose="020B0604030504040204" pitchFamily="50" charset="-128"/>
            </a:endParaRPr>
          </a:p>
          <a:p>
            <a:pPr fontAlgn="ctr"/>
            <a:r>
              <a:rPr lang="ja-JP" altLang="en-US" sz="1531" dirty="0">
                <a:solidFill>
                  <a:srgbClr val="FF0000"/>
                </a:solidFill>
                <a:latin typeface="メイリオ" panose="020B0604030504040204" pitchFamily="50" charset="-128"/>
                <a:ea typeface="メイリオ" panose="020B0604030504040204" pitchFamily="50" charset="-128"/>
              </a:rPr>
              <a:t>機能訓練を通してリハビリ</a:t>
            </a:r>
            <a:r>
              <a:rPr lang="ja-JP" altLang="en-US" sz="1531" dirty="0">
                <a:latin typeface="メイリオ" panose="020B0604030504040204" pitchFamily="50" charset="-128"/>
                <a:ea typeface="メイリオ" panose="020B0604030504040204" pitchFamily="50" charset="-128"/>
              </a:rPr>
              <a:t>も行なっています。</a:t>
            </a:r>
            <a:endParaRPr lang="en-US" altLang="ja-JP" sz="1531" dirty="0">
              <a:latin typeface="メイリオ" panose="020B0604030504040204" pitchFamily="50" charset="-128"/>
              <a:ea typeface="メイリオ" panose="020B0604030504040204" pitchFamily="50" charset="-128"/>
            </a:endParaRPr>
          </a:p>
          <a:p>
            <a:pPr fontAlgn="ctr"/>
            <a:endParaRPr lang="ja-JP" altLang="en-US" sz="1531"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62EE180E-007F-17E0-58EE-A4D7C68CB15A}"/>
              </a:ext>
            </a:extLst>
          </p:cNvPr>
          <p:cNvSpPr txBox="1"/>
          <p:nvPr/>
        </p:nvSpPr>
        <p:spPr>
          <a:xfrm>
            <a:off x="1414240" y="4296018"/>
            <a:ext cx="6626277" cy="1034642"/>
          </a:xfrm>
          <a:prstGeom prst="rect">
            <a:avLst/>
          </a:prstGeom>
          <a:noFill/>
        </p:spPr>
        <p:txBody>
          <a:bodyPr wrap="square">
            <a:spAutoFit/>
          </a:bodyPr>
          <a:lstStyle/>
          <a:p>
            <a:pPr fontAlgn="ctr"/>
            <a:r>
              <a:rPr lang="ja-JP" altLang="en-US" sz="1531" dirty="0">
                <a:latin typeface="メイリオ" panose="020B0604030504040204" pitchFamily="50" charset="-128"/>
                <a:ea typeface="メイリオ" panose="020B0604030504040204" pitchFamily="50" charset="-128"/>
              </a:rPr>
              <a:t>ニチイケアセンターでは、</a:t>
            </a:r>
            <a:r>
              <a:rPr lang="ja-JP" altLang="en-US" sz="1531" b="1" dirty="0">
                <a:solidFill>
                  <a:srgbClr val="FF0000"/>
                </a:solidFill>
                <a:latin typeface="メイリオ" panose="020B0604030504040204" pitchFamily="50" charset="-128"/>
                <a:ea typeface="メイリオ" panose="020B0604030504040204" pitchFamily="50" charset="-128"/>
              </a:rPr>
              <a:t>特養に比べ平均介護度が低い</a:t>
            </a:r>
            <a:r>
              <a:rPr lang="ja-JP" altLang="en-US" sz="1531" dirty="0">
                <a:latin typeface="メイリオ" panose="020B0604030504040204" pitchFamily="50" charset="-128"/>
                <a:ea typeface="メイリオ" panose="020B0604030504040204" pitchFamily="50" charset="-128"/>
              </a:rPr>
              <a:t>ですが、</a:t>
            </a:r>
            <a:endParaRPr lang="en-US" altLang="ja-JP" sz="1531" dirty="0">
              <a:latin typeface="メイリオ" panose="020B0604030504040204" pitchFamily="50" charset="-128"/>
              <a:ea typeface="メイリオ" panose="020B0604030504040204" pitchFamily="50" charset="-128"/>
            </a:endParaRPr>
          </a:p>
          <a:p>
            <a:pPr fontAlgn="ctr"/>
            <a:r>
              <a:rPr lang="ja-JP" altLang="en-US" sz="1531" dirty="0">
                <a:latin typeface="メイリオ" panose="020B0604030504040204" pitchFamily="50" charset="-128"/>
                <a:ea typeface="メイリオ" panose="020B0604030504040204" pitchFamily="50" charset="-128"/>
              </a:rPr>
              <a:t>人員配置は多いため手厚い介護を行なえております。</a:t>
            </a:r>
            <a:endParaRPr lang="en-US" altLang="ja-JP" sz="1531" dirty="0">
              <a:latin typeface="メイリオ" panose="020B0604030504040204" pitchFamily="50" charset="-128"/>
              <a:ea typeface="メイリオ" panose="020B0604030504040204" pitchFamily="50" charset="-128"/>
            </a:endParaRPr>
          </a:p>
          <a:p>
            <a:pPr fontAlgn="ctr"/>
            <a:r>
              <a:rPr lang="ja-JP" altLang="en-US" sz="1531" dirty="0">
                <a:latin typeface="メイリオ" panose="020B0604030504040204" pitchFamily="50" charset="-128"/>
                <a:ea typeface="メイリオ" panose="020B0604030504040204" pitchFamily="50" charset="-128"/>
              </a:rPr>
              <a:t>介護保険の職員配置基準利用者</a:t>
            </a:r>
            <a:r>
              <a:rPr lang="en-US" altLang="ja-JP" sz="1531" dirty="0">
                <a:latin typeface="メイリオ" panose="020B0604030504040204" pitchFamily="50" charset="-128"/>
                <a:ea typeface="メイリオ" panose="020B0604030504040204" pitchFamily="50" charset="-128"/>
              </a:rPr>
              <a:t>3</a:t>
            </a:r>
            <a:r>
              <a:rPr lang="ja-JP" altLang="en-US" sz="1531" dirty="0">
                <a:latin typeface="メイリオ" panose="020B0604030504040204" pitchFamily="50" charset="-128"/>
                <a:ea typeface="メイリオ" panose="020B0604030504040204" pitchFamily="50" charset="-128"/>
              </a:rPr>
              <a:t>名：スタッフ</a:t>
            </a:r>
            <a:r>
              <a:rPr lang="en-US" altLang="ja-JP" sz="1531" dirty="0">
                <a:latin typeface="メイリオ" panose="020B0604030504040204" pitchFamily="50" charset="-128"/>
                <a:ea typeface="メイリオ" panose="020B0604030504040204" pitchFamily="50" charset="-128"/>
              </a:rPr>
              <a:t>1</a:t>
            </a:r>
            <a:r>
              <a:rPr lang="ja-JP" altLang="en-US" sz="1531" dirty="0">
                <a:latin typeface="メイリオ" panose="020B0604030504040204" pitchFamily="50" charset="-128"/>
                <a:ea typeface="メイリオ" panose="020B0604030504040204" pitchFamily="50" charset="-128"/>
              </a:rPr>
              <a:t>名以上を上回る　　　　　　</a:t>
            </a:r>
            <a:r>
              <a:rPr lang="ja-JP" altLang="en-US" sz="1531" b="1" dirty="0">
                <a:solidFill>
                  <a:srgbClr val="FF0000"/>
                </a:solidFill>
                <a:latin typeface="メイリオ" panose="020B0604030504040204" pitchFamily="50" charset="-128"/>
                <a:ea typeface="メイリオ" panose="020B0604030504040204" pitchFamily="50" charset="-128"/>
              </a:rPr>
              <a:t>利用者</a:t>
            </a:r>
            <a:r>
              <a:rPr lang="en-US" altLang="ja-JP" sz="1531" b="1" dirty="0">
                <a:solidFill>
                  <a:srgbClr val="FF0000"/>
                </a:solidFill>
                <a:latin typeface="メイリオ" panose="020B0604030504040204" pitchFamily="50" charset="-128"/>
                <a:ea typeface="メイリオ" panose="020B0604030504040204" pitchFamily="50" charset="-128"/>
              </a:rPr>
              <a:t>2.5</a:t>
            </a:r>
            <a:r>
              <a:rPr lang="ja-JP" altLang="en-US" sz="1531" b="1" dirty="0">
                <a:solidFill>
                  <a:srgbClr val="FF0000"/>
                </a:solidFill>
                <a:latin typeface="メイリオ" panose="020B0604030504040204" pitchFamily="50" charset="-128"/>
                <a:ea typeface="メイリオ" panose="020B0604030504040204" pitchFamily="50" charset="-128"/>
              </a:rPr>
              <a:t>名</a:t>
            </a:r>
            <a:r>
              <a:rPr lang="en-US" altLang="ja-JP" sz="1531" b="1" dirty="0">
                <a:solidFill>
                  <a:srgbClr val="FF0000"/>
                </a:solidFill>
                <a:latin typeface="メイリオ" panose="020B0604030504040204" pitchFamily="50" charset="-128"/>
                <a:ea typeface="メイリオ" panose="020B0604030504040204" pitchFamily="50" charset="-128"/>
              </a:rPr>
              <a:t>:</a:t>
            </a:r>
            <a:r>
              <a:rPr lang="ja-JP" altLang="en-US" sz="1531" b="1" dirty="0">
                <a:solidFill>
                  <a:srgbClr val="FF0000"/>
                </a:solidFill>
                <a:latin typeface="メイリオ" panose="020B0604030504040204" pitchFamily="50" charset="-128"/>
                <a:ea typeface="メイリオ" panose="020B0604030504040204" pitchFamily="50" charset="-128"/>
              </a:rPr>
              <a:t>スタッフ</a:t>
            </a:r>
            <a:r>
              <a:rPr lang="en-US" altLang="ja-JP" sz="1531" b="1" dirty="0">
                <a:solidFill>
                  <a:srgbClr val="FF0000"/>
                </a:solidFill>
                <a:latin typeface="メイリオ" panose="020B0604030504040204" pitchFamily="50" charset="-128"/>
                <a:ea typeface="メイリオ" panose="020B0604030504040204" pitchFamily="50" charset="-128"/>
              </a:rPr>
              <a:t>1</a:t>
            </a:r>
            <a:r>
              <a:rPr lang="ja-JP" altLang="en-US" sz="1531" b="1" dirty="0">
                <a:solidFill>
                  <a:srgbClr val="FF0000"/>
                </a:solidFill>
                <a:latin typeface="メイリオ" panose="020B0604030504040204" pitchFamily="50" charset="-128"/>
                <a:ea typeface="メイリオ" panose="020B0604030504040204" pitchFamily="50" charset="-128"/>
              </a:rPr>
              <a:t>名</a:t>
            </a:r>
            <a:r>
              <a:rPr lang="ja-JP" altLang="en-US" sz="1531" dirty="0">
                <a:solidFill>
                  <a:srgbClr val="FF0000"/>
                </a:solidFill>
                <a:latin typeface="メイリオ" panose="020B0604030504040204" pitchFamily="50" charset="-128"/>
                <a:ea typeface="メイリオ" panose="020B0604030504040204" pitchFamily="50" charset="-128"/>
              </a:rPr>
              <a:t>の手厚い配置</a:t>
            </a:r>
          </a:p>
        </p:txBody>
      </p:sp>
      <p:pic>
        <p:nvPicPr>
          <p:cNvPr id="59" name="図 58">
            <a:extLst>
              <a:ext uri="{FF2B5EF4-FFF2-40B4-BE49-F238E27FC236}">
                <a16:creationId xmlns:a16="http://schemas.microsoft.com/office/drawing/2014/main" id="{E0E01EB5-191D-E763-198B-AA1B5720987B}"/>
              </a:ext>
            </a:extLst>
          </p:cNvPr>
          <p:cNvPicPr>
            <a:picLocks noChangeAspect="1"/>
          </p:cNvPicPr>
          <p:nvPr/>
        </p:nvPicPr>
        <p:blipFill>
          <a:blip r:embed="rId3"/>
          <a:stretch>
            <a:fillRect/>
          </a:stretch>
        </p:blipFill>
        <p:spPr>
          <a:xfrm>
            <a:off x="3920812" y="8145811"/>
            <a:ext cx="2983231" cy="1955215"/>
          </a:xfrm>
          <a:prstGeom prst="rect">
            <a:avLst/>
          </a:prstGeom>
          <a:ln>
            <a:noFill/>
          </a:ln>
          <a:effectLst/>
        </p:spPr>
      </p:pic>
      <p:sp>
        <p:nvSpPr>
          <p:cNvPr id="4" name="楕円 3">
            <a:extLst>
              <a:ext uri="{FF2B5EF4-FFF2-40B4-BE49-F238E27FC236}">
                <a16:creationId xmlns:a16="http://schemas.microsoft.com/office/drawing/2014/main" id="{F9A38D9C-4F9A-1614-B4C1-890D43A8DDCB}"/>
              </a:ext>
            </a:extLst>
          </p:cNvPr>
          <p:cNvSpPr/>
          <p:nvPr/>
        </p:nvSpPr>
        <p:spPr>
          <a:xfrm>
            <a:off x="145336" y="4229987"/>
            <a:ext cx="1114383" cy="88029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786" b="1" dirty="0"/>
          </a:p>
        </p:txBody>
      </p:sp>
      <p:sp>
        <p:nvSpPr>
          <p:cNvPr id="5" name="楕円 4">
            <a:extLst>
              <a:ext uri="{FF2B5EF4-FFF2-40B4-BE49-F238E27FC236}">
                <a16:creationId xmlns:a16="http://schemas.microsoft.com/office/drawing/2014/main" id="{F2676D7A-E27F-1B99-B63F-E3FFB53779B8}"/>
              </a:ext>
            </a:extLst>
          </p:cNvPr>
          <p:cNvSpPr/>
          <p:nvPr/>
        </p:nvSpPr>
        <p:spPr>
          <a:xfrm>
            <a:off x="111151" y="7175500"/>
            <a:ext cx="1114383" cy="88029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786" b="1" dirty="0"/>
          </a:p>
        </p:txBody>
      </p:sp>
      <p:sp>
        <p:nvSpPr>
          <p:cNvPr id="7" name="テキスト ボックス 6">
            <a:extLst>
              <a:ext uri="{FF2B5EF4-FFF2-40B4-BE49-F238E27FC236}">
                <a16:creationId xmlns:a16="http://schemas.microsoft.com/office/drawing/2014/main" id="{4945F516-43C9-47A3-D675-F12BD6F2B8D2}"/>
              </a:ext>
            </a:extLst>
          </p:cNvPr>
          <p:cNvSpPr txBox="1"/>
          <p:nvPr/>
        </p:nvSpPr>
        <p:spPr>
          <a:xfrm>
            <a:off x="-266457" y="4409478"/>
            <a:ext cx="1890269" cy="641971"/>
          </a:xfrm>
          <a:prstGeom prst="rect">
            <a:avLst/>
          </a:prstGeom>
          <a:noFill/>
        </p:spPr>
        <p:txBody>
          <a:bodyPr wrap="square" rtlCol="0">
            <a:spAutoFit/>
          </a:bodyPr>
          <a:lstStyle/>
          <a:p>
            <a:pPr algn="ctr"/>
            <a:r>
              <a:rPr lang="ja-JP" altLang="en-US" sz="1786" b="1" dirty="0">
                <a:solidFill>
                  <a:schemeClr val="bg1"/>
                </a:solidFill>
                <a:latin typeface="メイリオ" panose="020B0604030504040204" pitchFamily="50" charset="-128"/>
                <a:ea typeface="メイリオ" panose="020B0604030504040204" pitchFamily="50" charset="-128"/>
              </a:rPr>
              <a:t>スタッフ</a:t>
            </a:r>
            <a:endParaRPr lang="en-US" altLang="ja-JP" sz="1786" b="1" dirty="0">
              <a:solidFill>
                <a:schemeClr val="bg1"/>
              </a:solidFill>
              <a:latin typeface="メイリオ" panose="020B0604030504040204" pitchFamily="50" charset="-128"/>
              <a:ea typeface="メイリオ" panose="020B0604030504040204" pitchFamily="50" charset="-128"/>
            </a:endParaRPr>
          </a:p>
          <a:p>
            <a:pPr algn="ctr"/>
            <a:r>
              <a:rPr lang="ja-JP" altLang="en-US" sz="1786" b="1" dirty="0">
                <a:solidFill>
                  <a:schemeClr val="bg1"/>
                </a:solidFill>
                <a:latin typeface="メイリオ" panose="020B0604030504040204" pitchFamily="50" charset="-128"/>
                <a:ea typeface="メイリオ" panose="020B0604030504040204" pitchFamily="50" charset="-128"/>
              </a:rPr>
              <a:t>配置</a:t>
            </a:r>
          </a:p>
        </p:txBody>
      </p:sp>
      <p:sp>
        <p:nvSpPr>
          <p:cNvPr id="8" name="テキスト ボックス 7">
            <a:extLst>
              <a:ext uri="{FF2B5EF4-FFF2-40B4-BE49-F238E27FC236}">
                <a16:creationId xmlns:a16="http://schemas.microsoft.com/office/drawing/2014/main" id="{01F1AFFA-4A8D-F965-2B88-AECF42C9A87F}"/>
              </a:ext>
            </a:extLst>
          </p:cNvPr>
          <p:cNvSpPr txBox="1"/>
          <p:nvPr/>
        </p:nvSpPr>
        <p:spPr>
          <a:xfrm>
            <a:off x="-266457" y="7346787"/>
            <a:ext cx="1890269" cy="641971"/>
          </a:xfrm>
          <a:prstGeom prst="rect">
            <a:avLst/>
          </a:prstGeom>
          <a:noFill/>
        </p:spPr>
        <p:txBody>
          <a:bodyPr wrap="square" rtlCol="0">
            <a:spAutoFit/>
          </a:bodyPr>
          <a:lstStyle/>
          <a:p>
            <a:pPr algn="ctr"/>
            <a:r>
              <a:rPr lang="ja-JP" altLang="en-US" sz="1786" b="1" dirty="0">
                <a:solidFill>
                  <a:schemeClr val="bg1"/>
                </a:solidFill>
                <a:latin typeface="メイリオ" panose="020B0604030504040204" pitchFamily="50" charset="-128"/>
                <a:ea typeface="メイリオ" panose="020B0604030504040204" pitchFamily="50" charset="-128"/>
              </a:rPr>
              <a:t>看護師</a:t>
            </a:r>
            <a:endParaRPr lang="en-US" altLang="ja-JP" sz="1786" b="1" dirty="0">
              <a:solidFill>
                <a:schemeClr val="bg1"/>
              </a:solidFill>
              <a:latin typeface="メイリオ" panose="020B0604030504040204" pitchFamily="50" charset="-128"/>
              <a:ea typeface="メイリオ" panose="020B0604030504040204" pitchFamily="50" charset="-128"/>
            </a:endParaRPr>
          </a:p>
          <a:p>
            <a:pPr algn="ctr"/>
            <a:r>
              <a:rPr lang="ja-JP" altLang="en-US" sz="1786" b="1" dirty="0">
                <a:solidFill>
                  <a:schemeClr val="bg1"/>
                </a:solidFill>
                <a:latin typeface="メイリオ" panose="020B0604030504040204" pitchFamily="50" charset="-128"/>
                <a:ea typeface="メイリオ" panose="020B0604030504040204" pitchFamily="50" charset="-128"/>
              </a:rPr>
              <a:t>配置</a:t>
            </a:r>
            <a:endParaRPr lang="en-US" altLang="ja-JP" sz="1786" b="1" dirty="0">
              <a:solidFill>
                <a:schemeClr val="bg1"/>
              </a:solidFill>
              <a:latin typeface="メイリオ" panose="020B0604030504040204" pitchFamily="50" charset="-128"/>
              <a:ea typeface="メイリオ" panose="020B0604030504040204" pitchFamily="50" charset="-128"/>
            </a:endParaRPr>
          </a:p>
        </p:txBody>
      </p:sp>
      <p:pic>
        <p:nvPicPr>
          <p:cNvPr id="9" name="図 8">
            <a:extLst>
              <a:ext uri="{FF2B5EF4-FFF2-40B4-BE49-F238E27FC236}">
                <a16:creationId xmlns:a16="http://schemas.microsoft.com/office/drawing/2014/main" id="{840D1EA2-E827-D894-4659-467BD25AE8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7459" y="5371116"/>
            <a:ext cx="2937165" cy="174502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2" name="図プレースホルダー 58" descr="屋内, テーブル, 天井, 人 が含まれている画像&#10;&#10;自動的に生成された説明">
            <a:extLst>
              <a:ext uri="{FF2B5EF4-FFF2-40B4-BE49-F238E27FC236}">
                <a16:creationId xmlns:a16="http://schemas.microsoft.com/office/drawing/2014/main" id="{30ED2A7D-8C7D-587A-6DAC-585A32C249B0}"/>
              </a:ext>
            </a:extLst>
          </p:cNvPr>
          <p:cNvPicPr>
            <a:picLocks noChangeAspect="1"/>
          </p:cNvPicPr>
          <p:nvPr/>
        </p:nvPicPr>
        <p:blipFill>
          <a:blip r:embed="rId5" cstate="print">
            <a:extLst>
              <a:ext uri="{28A0092B-C50C-407E-A947-70E740481C1C}">
                <a14:useLocalDpi xmlns:a14="http://schemas.microsoft.com/office/drawing/2010/main" val="0"/>
              </a:ext>
            </a:extLst>
          </a:blip>
          <a:srcRect t="1587" b="1587"/>
          <a:stretch>
            <a:fillRect/>
          </a:stretch>
        </p:blipFill>
        <p:spPr>
          <a:xfrm>
            <a:off x="792617" y="8199679"/>
            <a:ext cx="2721674" cy="1944209"/>
          </a:xfrm>
          <a:prstGeom prst="rect">
            <a:avLst/>
          </a:prstGeom>
          <a:blipFill dpi="0" rotWithShape="1">
            <a:blip r:embed="rId6"/>
            <a:srcRect/>
            <a:tile tx="0" ty="0" sx="100000" sy="100000" flip="none" algn="ctr"/>
          </a:blipFill>
          <a:ln w="76200">
            <a:noFill/>
          </a:ln>
          <a:effectLst>
            <a:outerShdw blurRad="190500" algn="tl" rotWithShape="0">
              <a:srgbClr val="000000">
                <a:alpha val="70000"/>
              </a:srgbClr>
            </a:outerShdw>
          </a:effectLst>
        </p:spPr>
      </p:pic>
      <p:pic>
        <p:nvPicPr>
          <p:cNvPr id="6" name="図 5">
            <a:extLst>
              <a:ext uri="{FF2B5EF4-FFF2-40B4-BE49-F238E27FC236}">
                <a16:creationId xmlns:a16="http://schemas.microsoft.com/office/drawing/2014/main" id="{E5ABAAE1-2010-C8E3-C878-1386714367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0622" y="10309680"/>
            <a:ext cx="7482904" cy="253945"/>
          </a:xfrm>
          <a:prstGeom prst="rect">
            <a:avLst/>
          </a:prstGeom>
        </p:spPr>
      </p:pic>
      <p:pic>
        <p:nvPicPr>
          <p:cNvPr id="10" name="図 9">
            <a:extLst>
              <a:ext uri="{FF2B5EF4-FFF2-40B4-BE49-F238E27FC236}">
                <a16:creationId xmlns:a16="http://schemas.microsoft.com/office/drawing/2014/main" id="{E919A938-5C37-16BE-022E-C4B254FBF4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5860" y="332243"/>
            <a:ext cx="7482904" cy="253945"/>
          </a:xfrm>
          <a:prstGeom prst="rect">
            <a:avLst/>
          </a:prstGeom>
        </p:spPr>
      </p:pic>
      <p:pic>
        <p:nvPicPr>
          <p:cNvPr id="1025" name="Picture 1">
            <a:extLst>
              <a:ext uri="{FF2B5EF4-FFF2-40B4-BE49-F238E27FC236}">
                <a16:creationId xmlns:a16="http://schemas.microsoft.com/office/drawing/2014/main" id="{8471C2A3-AD9B-9E7C-AA18-BE5196B4E42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8638" y="2543176"/>
            <a:ext cx="2257425" cy="15573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78" descr="IMG_1086">
            <a:extLst>
              <a:ext uri="{FF2B5EF4-FFF2-40B4-BE49-F238E27FC236}">
                <a16:creationId xmlns:a16="http://schemas.microsoft.com/office/drawing/2014/main" id="{00000000-0008-0000-0200-00002C55000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21263" y="2571751"/>
            <a:ext cx="2236787"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345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3330A0C7-ED49-C60C-2106-E4AC4281CCA0}"/>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79063259-F3E0-CA23-BEE9-8F787D489C37}"/>
              </a:ext>
            </a:extLst>
          </p:cNvPr>
          <p:cNvSpPr/>
          <p:nvPr/>
        </p:nvSpPr>
        <p:spPr>
          <a:xfrm>
            <a:off x="0" y="0"/>
            <a:ext cx="7866742" cy="1090771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51A62BA6-BE0B-19DB-59F4-00E787A109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671" y="10528860"/>
            <a:ext cx="7482904" cy="253945"/>
          </a:xfrm>
          <a:prstGeom prst="rect">
            <a:avLst/>
          </a:prstGeom>
        </p:spPr>
      </p:pic>
      <p:pic>
        <p:nvPicPr>
          <p:cNvPr id="7" name="図 6">
            <a:extLst>
              <a:ext uri="{FF2B5EF4-FFF2-40B4-BE49-F238E27FC236}">
                <a16:creationId xmlns:a16="http://schemas.microsoft.com/office/drawing/2014/main" id="{E42F5F7B-0890-B29A-9765-BA1D4699FF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814" y="230974"/>
            <a:ext cx="7482904" cy="253945"/>
          </a:xfrm>
          <a:prstGeom prst="rect">
            <a:avLst/>
          </a:prstGeom>
        </p:spPr>
      </p:pic>
      <p:sp>
        <p:nvSpPr>
          <p:cNvPr id="13" name="Shape 5644">
            <a:extLst>
              <a:ext uri="{FF2B5EF4-FFF2-40B4-BE49-F238E27FC236}">
                <a16:creationId xmlns:a16="http://schemas.microsoft.com/office/drawing/2014/main" id="{C5167FAD-2FF5-5D2F-33F9-6132AEEE1C10}"/>
              </a:ext>
            </a:extLst>
          </p:cNvPr>
          <p:cNvSpPr/>
          <p:nvPr/>
        </p:nvSpPr>
        <p:spPr>
          <a:xfrm>
            <a:off x="333827" y="725714"/>
            <a:ext cx="7068457" cy="9608458"/>
          </a:xfrm>
          <a:custGeom>
            <a:avLst/>
            <a:gdLst/>
            <a:ahLst/>
            <a:cxnLst/>
            <a:rect l="0" t="0" r="0" b="0"/>
            <a:pathLst>
              <a:path w="8636000" h="12230100">
                <a:moveTo>
                  <a:pt x="957284" y="0"/>
                </a:moveTo>
                <a:lnTo>
                  <a:pt x="7678716" y="0"/>
                </a:lnTo>
                <a:cubicBezTo>
                  <a:pt x="8207409" y="0"/>
                  <a:pt x="8636000" y="428591"/>
                  <a:pt x="8636000" y="957284"/>
                </a:cubicBezTo>
                <a:lnTo>
                  <a:pt x="8636000" y="11272816"/>
                </a:lnTo>
                <a:cubicBezTo>
                  <a:pt x="8636000" y="11801509"/>
                  <a:pt x="8207409" y="12230100"/>
                  <a:pt x="7678716" y="12230100"/>
                </a:cubicBezTo>
                <a:lnTo>
                  <a:pt x="957284" y="12230100"/>
                </a:lnTo>
                <a:cubicBezTo>
                  <a:pt x="428591" y="12230100"/>
                  <a:pt x="0" y="11801509"/>
                  <a:pt x="0" y="11272816"/>
                </a:cubicBezTo>
                <a:lnTo>
                  <a:pt x="0" y="957284"/>
                </a:lnTo>
                <a:cubicBezTo>
                  <a:pt x="0" y="428591"/>
                  <a:pt x="428591" y="0"/>
                  <a:pt x="957284" y="0"/>
                </a:cubicBezTo>
                <a:close/>
              </a:path>
            </a:pathLst>
          </a:custGeom>
          <a:solidFill>
            <a:schemeClr val="accent4">
              <a:lumMod val="20000"/>
              <a:lumOff val="80000"/>
            </a:schemeClr>
          </a:solidFill>
          <a:ln w="0" cap="flat">
            <a:miter lim="127000"/>
          </a:ln>
        </p:spPr>
        <p:style>
          <a:lnRef idx="0">
            <a:srgbClr val="000000">
              <a:alpha val="0"/>
            </a:srgbClr>
          </a:lnRef>
          <a:fillRef idx="1">
            <a:srgbClr val="FFFFFF"/>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9" name="四角形: 角を丸くする 18">
            <a:extLst>
              <a:ext uri="{FF2B5EF4-FFF2-40B4-BE49-F238E27FC236}">
                <a16:creationId xmlns:a16="http://schemas.microsoft.com/office/drawing/2014/main" id="{4317F649-91B3-862A-228E-40028D35A2C4}"/>
              </a:ext>
            </a:extLst>
          </p:cNvPr>
          <p:cNvSpPr/>
          <p:nvPr/>
        </p:nvSpPr>
        <p:spPr>
          <a:xfrm>
            <a:off x="3983467" y="839663"/>
            <a:ext cx="3230133" cy="3766272"/>
          </a:xfrm>
          <a:prstGeom prst="round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9E8B04DF-C256-FF77-81A2-C7ADAA397612}"/>
              </a:ext>
            </a:extLst>
          </p:cNvPr>
          <p:cNvSpPr txBox="1"/>
          <p:nvPr/>
        </p:nvSpPr>
        <p:spPr>
          <a:xfrm>
            <a:off x="4338128" y="1074947"/>
            <a:ext cx="2668921" cy="1015663"/>
          </a:xfrm>
          <a:prstGeom prst="rect">
            <a:avLst/>
          </a:prstGeom>
          <a:noFill/>
        </p:spPr>
        <p:txBody>
          <a:bodyPr wrap="square" rtlCol="0">
            <a:spAutoFit/>
          </a:bodyPr>
          <a:lstStyle/>
          <a:p>
            <a:r>
              <a:rPr kumimoji="1" lang="ja-JP" altLang="en-US" sz="1200" dirty="0">
                <a:latin typeface="HG丸ｺﾞｼｯｸM-PRO" panose="020F0600000000000000" pitchFamily="50" charset="-128"/>
                <a:ea typeface="HG丸ｺﾞｼｯｸM-PRO" panose="020F0600000000000000" pitchFamily="50" charset="-128"/>
              </a:rPr>
              <a:t>ニチイケアセンターひめじ的形では、人員配置を介護保険付基準の</a:t>
            </a:r>
            <a:r>
              <a:rPr kumimoji="1" lang="en-US" altLang="ja-JP" sz="1200" dirty="0">
                <a:latin typeface="HG丸ｺﾞｼｯｸM-PRO" panose="020F0600000000000000" pitchFamily="50" charset="-128"/>
                <a:ea typeface="HG丸ｺﾞｼｯｸM-PRO" panose="020F0600000000000000" pitchFamily="50" charset="-128"/>
              </a:rPr>
              <a:t>3</a:t>
            </a:r>
            <a:r>
              <a:rPr kumimoji="1" lang="ja-JP" altLang="en-US" sz="1200" dirty="0">
                <a:latin typeface="HG丸ｺﾞｼｯｸM-PRO" panose="020F0600000000000000" pitchFamily="50" charset="-128"/>
                <a:ea typeface="HG丸ｺﾞｼｯｸM-PRO" panose="020F0600000000000000" pitchFamily="50" charset="-128"/>
              </a:rPr>
              <a:t>：</a:t>
            </a:r>
            <a:r>
              <a:rPr kumimoji="1" lang="en-US" altLang="ja-JP" sz="1200" dirty="0">
                <a:latin typeface="HG丸ｺﾞｼｯｸM-PRO" panose="020F0600000000000000" pitchFamily="50" charset="-128"/>
                <a:ea typeface="HG丸ｺﾞｼｯｸM-PRO" panose="020F0600000000000000" pitchFamily="50" charset="-128"/>
              </a:rPr>
              <a:t>1</a:t>
            </a:r>
            <a:r>
              <a:rPr kumimoji="1" lang="ja-JP" altLang="en-US" sz="1200" dirty="0">
                <a:latin typeface="HG丸ｺﾞｼｯｸM-PRO" panose="020F0600000000000000" pitchFamily="50" charset="-128"/>
                <a:ea typeface="HG丸ｺﾞｼｯｸM-PRO" panose="020F0600000000000000" pitchFamily="50" charset="-128"/>
              </a:rPr>
              <a:t>より手厚く、</a:t>
            </a:r>
            <a:r>
              <a:rPr kumimoji="1" lang="ja-JP" altLang="en-US" sz="1200" dirty="0">
                <a:solidFill>
                  <a:schemeClr val="accent2">
                    <a:lumMod val="75000"/>
                  </a:schemeClr>
                </a:solidFill>
                <a:latin typeface="HG丸ｺﾞｼｯｸM-PRO" panose="020F0600000000000000" pitchFamily="50" charset="-128"/>
                <a:ea typeface="HG丸ｺﾞｼｯｸM-PRO" panose="020F0600000000000000" pitchFamily="50" charset="-128"/>
              </a:rPr>
              <a:t>入居者様</a:t>
            </a:r>
            <a:r>
              <a:rPr kumimoji="1" lang="en-US" altLang="ja-JP" sz="1200" dirty="0">
                <a:solidFill>
                  <a:schemeClr val="accent2">
                    <a:lumMod val="75000"/>
                  </a:schemeClr>
                </a:solidFill>
                <a:latin typeface="HG丸ｺﾞｼｯｸM-PRO" panose="020F0600000000000000" pitchFamily="50" charset="-128"/>
                <a:ea typeface="HG丸ｺﾞｼｯｸM-PRO" panose="020F0600000000000000" pitchFamily="50" charset="-128"/>
              </a:rPr>
              <a:t>2.5</a:t>
            </a:r>
            <a:r>
              <a:rPr kumimoji="1" lang="ja-JP" altLang="en-US" sz="1200" dirty="0">
                <a:solidFill>
                  <a:schemeClr val="accent2">
                    <a:lumMod val="75000"/>
                  </a:schemeClr>
                </a:solidFill>
                <a:latin typeface="HG丸ｺﾞｼｯｸM-PRO" panose="020F0600000000000000" pitchFamily="50" charset="-128"/>
                <a:ea typeface="HG丸ｺﾞｼｯｸM-PRO" panose="020F0600000000000000" pitchFamily="50" charset="-128"/>
              </a:rPr>
              <a:t>人に対し、有資格者の介護・看護スタッフ１名以上</a:t>
            </a:r>
            <a:r>
              <a:rPr kumimoji="1" lang="ja-JP" altLang="en-US" sz="1200" dirty="0">
                <a:latin typeface="HG丸ｺﾞｼｯｸM-PRO" panose="020F0600000000000000" pitchFamily="50" charset="-128"/>
                <a:ea typeface="HG丸ｺﾞｼｯｸM-PRO" panose="020F0600000000000000" pitchFamily="50" charset="-128"/>
              </a:rPr>
              <a:t>としています。</a:t>
            </a:r>
            <a:endParaRPr kumimoji="1" lang="en-US" altLang="ja-JP" sz="1200" dirty="0">
              <a:latin typeface="HG丸ｺﾞｼｯｸM-PRO" panose="020F0600000000000000" pitchFamily="50" charset="-128"/>
              <a:ea typeface="HG丸ｺﾞｼｯｸM-PRO" panose="020F0600000000000000" pitchFamily="50" charset="-128"/>
            </a:endParaRPr>
          </a:p>
        </p:txBody>
      </p:sp>
      <p:sp>
        <p:nvSpPr>
          <p:cNvPr id="21" name="楕円 20">
            <a:extLst>
              <a:ext uri="{FF2B5EF4-FFF2-40B4-BE49-F238E27FC236}">
                <a16:creationId xmlns:a16="http://schemas.microsoft.com/office/drawing/2014/main" id="{098754AC-86B0-FD2E-7D09-E2104DC5768C}"/>
              </a:ext>
            </a:extLst>
          </p:cNvPr>
          <p:cNvSpPr/>
          <p:nvPr/>
        </p:nvSpPr>
        <p:spPr>
          <a:xfrm>
            <a:off x="5570965" y="1936871"/>
            <a:ext cx="1344413" cy="1919976"/>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2" name="図 21" descr="おもちゃ, 人形, レゴ, 衣類 が含まれている画像&#10;&#10;自動的に生成された説明">
            <a:extLst>
              <a:ext uri="{FF2B5EF4-FFF2-40B4-BE49-F238E27FC236}">
                <a16:creationId xmlns:a16="http://schemas.microsoft.com/office/drawing/2014/main" id="{CEE96893-B6ED-9222-FEAC-32E848A2AA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22123" y="2127680"/>
            <a:ext cx="1609899" cy="818650"/>
          </a:xfrm>
          <a:prstGeom prst="rect">
            <a:avLst/>
          </a:prstGeom>
        </p:spPr>
      </p:pic>
      <p:pic>
        <p:nvPicPr>
          <p:cNvPr id="23" name="図 22">
            <a:extLst>
              <a:ext uri="{FF2B5EF4-FFF2-40B4-BE49-F238E27FC236}">
                <a16:creationId xmlns:a16="http://schemas.microsoft.com/office/drawing/2014/main" id="{3BF3A224-0843-1431-7B69-921508E41E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31164" y="2672811"/>
            <a:ext cx="554591" cy="1093279"/>
          </a:xfrm>
          <a:prstGeom prst="rect">
            <a:avLst/>
          </a:prstGeom>
        </p:spPr>
      </p:pic>
      <p:pic>
        <p:nvPicPr>
          <p:cNvPr id="24" name="図 23" descr="おもちゃ, 人形, 座る, 衣類 が含まれている画像&#10;&#10;自動的に生成された説明">
            <a:extLst>
              <a:ext uri="{FF2B5EF4-FFF2-40B4-BE49-F238E27FC236}">
                <a16:creationId xmlns:a16="http://schemas.microsoft.com/office/drawing/2014/main" id="{FF2D9BFA-7BA6-E330-A316-FE83A905692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79364" y="2637878"/>
            <a:ext cx="554591" cy="1093279"/>
          </a:xfrm>
          <a:prstGeom prst="rect">
            <a:avLst/>
          </a:prstGeom>
        </p:spPr>
      </p:pic>
      <p:pic>
        <p:nvPicPr>
          <p:cNvPr id="25" name="図 24" descr="おもちゃ, 人形, 写真, 女性 が含まれている画像&#10;&#10;自動的に生成された説明">
            <a:extLst>
              <a:ext uri="{FF2B5EF4-FFF2-40B4-BE49-F238E27FC236}">
                <a16:creationId xmlns:a16="http://schemas.microsoft.com/office/drawing/2014/main" id="{15206E32-7122-0ED0-C552-F6F17E23938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06014" y="2382021"/>
            <a:ext cx="1396728" cy="1445376"/>
          </a:xfrm>
          <a:prstGeom prst="rect">
            <a:avLst/>
          </a:prstGeom>
        </p:spPr>
      </p:pic>
      <p:sp>
        <p:nvSpPr>
          <p:cNvPr id="26" name="テキスト ボックス 25">
            <a:extLst>
              <a:ext uri="{FF2B5EF4-FFF2-40B4-BE49-F238E27FC236}">
                <a16:creationId xmlns:a16="http://schemas.microsoft.com/office/drawing/2014/main" id="{D20ED376-C454-D36B-E113-BD3B590901A3}"/>
              </a:ext>
            </a:extLst>
          </p:cNvPr>
          <p:cNvSpPr txBox="1"/>
          <p:nvPr/>
        </p:nvSpPr>
        <p:spPr>
          <a:xfrm>
            <a:off x="4024616" y="3931199"/>
            <a:ext cx="1740119" cy="261610"/>
          </a:xfrm>
          <a:prstGeom prst="rect">
            <a:avLst/>
          </a:prstGeom>
          <a:noFill/>
        </p:spPr>
        <p:txBody>
          <a:bodyPr wrap="square" rtlCol="0">
            <a:spAutoFit/>
          </a:bodyPr>
          <a:lstStyle/>
          <a:p>
            <a:r>
              <a:rPr kumimoji="1" lang="ja-JP" altLang="en-US" sz="1100" dirty="0"/>
              <a:t>●介護保険給付基準</a:t>
            </a:r>
            <a:endParaRPr kumimoji="1" lang="en-US" altLang="ja-JP" sz="1100" dirty="0"/>
          </a:p>
        </p:txBody>
      </p:sp>
      <p:sp>
        <p:nvSpPr>
          <p:cNvPr id="27" name="テキスト ボックス 26">
            <a:extLst>
              <a:ext uri="{FF2B5EF4-FFF2-40B4-BE49-F238E27FC236}">
                <a16:creationId xmlns:a16="http://schemas.microsoft.com/office/drawing/2014/main" id="{E1841C77-04AB-7BE2-BFA2-46052CCA293A}"/>
              </a:ext>
            </a:extLst>
          </p:cNvPr>
          <p:cNvSpPr txBox="1"/>
          <p:nvPr/>
        </p:nvSpPr>
        <p:spPr>
          <a:xfrm>
            <a:off x="5563428" y="3911162"/>
            <a:ext cx="1584709" cy="415498"/>
          </a:xfrm>
          <a:prstGeom prst="rect">
            <a:avLst/>
          </a:prstGeom>
          <a:noFill/>
        </p:spPr>
        <p:txBody>
          <a:bodyPr wrap="square" rtlCol="0">
            <a:spAutoFit/>
          </a:bodyPr>
          <a:lstStyle/>
          <a:p>
            <a:r>
              <a:rPr kumimoji="1" lang="ja-JP" altLang="en-US" sz="1050" dirty="0"/>
              <a:t>●ニチイケアセンター</a:t>
            </a:r>
            <a:endParaRPr kumimoji="1" lang="en-US" altLang="ja-JP" sz="1050" dirty="0"/>
          </a:p>
          <a:p>
            <a:r>
              <a:rPr kumimoji="1" lang="ja-JP" altLang="en-US" sz="1050" dirty="0"/>
              <a:t>　　   ひめじ</a:t>
            </a:r>
            <a:r>
              <a:rPr lang="ja-JP" altLang="en-US" sz="1050" dirty="0"/>
              <a:t>的形</a:t>
            </a:r>
            <a:endParaRPr kumimoji="1" lang="ja-JP" altLang="en-US" sz="1050" dirty="0"/>
          </a:p>
        </p:txBody>
      </p:sp>
      <p:sp>
        <p:nvSpPr>
          <p:cNvPr id="28" name="フローチャート: 端子 27">
            <a:extLst>
              <a:ext uri="{FF2B5EF4-FFF2-40B4-BE49-F238E27FC236}">
                <a16:creationId xmlns:a16="http://schemas.microsoft.com/office/drawing/2014/main" id="{6B258666-3795-1AFE-16E7-3004B6575126}"/>
              </a:ext>
            </a:extLst>
          </p:cNvPr>
          <p:cNvSpPr/>
          <p:nvPr/>
        </p:nvSpPr>
        <p:spPr>
          <a:xfrm>
            <a:off x="838581" y="924676"/>
            <a:ext cx="2552131" cy="333168"/>
          </a:xfrm>
          <a:prstGeom prst="flowChartTerminator">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HG丸ｺﾞｼｯｸM-PRO" panose="020F0600000000000000" pitchFamily="50" charset="-128"/>
                <a:ea typeface="HG丸ｺﾞｼｯｸM-PRO" panose="020F0600000000000000" pitchFamily="50" charset="-128"/>
              </a:rPr>
              <a:t>２４時間の介護</a:t>
            </a:r>
          </a:p>
        </p:txBody>
      </p:sp>
      <p:sp>
        <p:nvSpPr>
          <p:cNvPr id="29" name="テキスト ボックス 28">
            <a:extLst>
              <a:ext uri="{FF2B5EF4-FFF2-40B4-BE49-F238E27FC236}">
                <a16:creationId xmlns:a16="http://schemas.microsoft.com/office/drawing/2014/main" id="{803A0D69-19A7-9283-DA45-55F117F75BE2}"/>
              </a:ext>
            </a:extLst>
          </p:cNvPr>
          <p:cNvSpPr txBox="1"/>
          <p:nvPr/>
        </p:nvSpPr>
        <p:spPr>
          <a:xfrm>
            <a:off x="688374" y="1449478"/>
            <a:ext cx="3015369" cy="1015663"/>
          </a:xfrm>
          <a:prstGeom prst="rect">
            <a:avLst/>
          </a:prstGeom>
          <a:noFill/>
        </p:spPr>
        <p:txBody>
          <a:bodyPr wrap="square" rtlCol="0">
            <a:spAutoFit/>
          </a:bodyPr>
          <a:lstStyle/>
          <a:p>
            <a:r>
              <a:rPr kumimoji="1" lang="ja-JP" altLang="en-US" sz="1200" dirty="0">
                <a:latin typeface="HG丸ｺﾞｼｯｸM-PRO" panose="020F0600000000000000" pitchFamily="50" charset="-128"/>
                <a:ea typeface="HG丸ｺﾞｼｯｸM-PRO" panose="020F0600000000000000" pitchFamily="50" charset="-128"/>
              </a:rPr>
              <a:t>食事、入浴、排泄、リクリエーションなど、生活全般のサポートを２４時間体制で行います。自立されている方も介護度の高い方も、長く安心して暮らしていただけくことが出来ます。</a:t>
            </a:r>
          </a:p>
        </p:txBody>
      </p:sp>
      <p:sp>
        <p:nvSpPr>
          <p:cNvPr id="30" name="フローチャート: 端子 29">
            <a:extLst>
              <a:ext uri="{FF2B5EF4-FFF2-40B4-BE49-F238E27FC236}">
                <a16:creationId xmlns:a16="http://schemas.microsoft.com/office/drawing/2014/main" id="{51480C5B-8A19-E0CF-1039-A8E8E6BD5551}"/>
              </a:ext>
            </a:extLst>
          </p:cNvPr>
          <p:cNvSpPr/>
          <p:nvPr/>
        </p:nvSpPr>
        <p:spPr>
          <a:xfrm>
            <a:off x="728535" y="2854101"/>
            <a:ext cx="2853157" cy="411524"/>
          </a:xfrm>
          <a:prstGeom prst="flowChartTerminator">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HG丸ｺﾞｼｯｸM-PRO" panose="020F0600000000000000" pitchFamily="50" charset="-128"/>
                <a:ea typeface="HG丸ｺﾞｼｯｸM-PRO" panose="020F0600000000000000" pitchFamily="50" charset="-128"/>
              </a:rPr>
              <a:t>看護師による健康診断</a:t>
            </a:r>
            <a:endParaRPr kumimoji="1" lang="en-US" altLang="ja-JP"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31" name="テキスト ボックス 30">
            <a:extLst>
              <a:ext uri="{FF2B5EF4-FFF2-40B4-BE49-F238E27FC236}">
                <a16:creationId xmlns:a16="http://schemas.microsoft.com/office/drawing/2014/main" id="{E482AA66-51BC-339F-8147-CC5F0BEE7695}"/>
              </a:ext>
            </a:extLst>
          </p:cNvPr>
          <p:cNvSpPr txBox="1"/>
          <p:nvPr/>
        </p:nvSpPr>
        <p:spPr>
          <a:xfrm>
            <a:off x="760134" y="3482249"/>
            <a:ext cx="2937029" cy="1569660"/>
          </a:xfrm>
          <a:prstGeom prst="rect">
            <a:avLst/>
          </a:prstGeom>
          <a:noFill/>
        </p:spPr>
        <p:txBody>
          <a:bodyPr wrap="square" rtlCol="0">
            <a:spAutoFit/>
          </a:bodyPr>
          <a:lstStyle/>
          <a:p>
            <a:r>
              <a:rPr kumimoji="1" lang="ja-JP" altLang="en-US" sz="1200" dirty="0">
                <a:latin typeface="HG丸ｺﾞｼｯｸM-PRO" panose="020F0600000000000000" pitchFamily="50" charset="-128"/>
                <a:ea typeface="HG丸ｺﾞｼｯｸM-PRO" panose="020F0600000000000000" pitchFamily="50" charset="-128"/>
              </a:rPr>
              <a:t>ホームには朝</a:t>
            </a:r>
            <a:r>
              <a:rPr kumimoji="1" lang="en-US" altLang="ja-JP" sz="1200" dirty="0">
                <a:latin typeface="HG丸ｺﾞｼｯｸM-PRO" panose="020F0600000000000000" pitchFamily="50" charset="-128"/>
                <a:ea typeface="HG丸ｺﾞｼｯｸM-PRO" panose="020F0600000000000000" pitchFamily="50" charset="-128"/>
              </a:rPr>
              <a:t>7:00</a:t>
            </a:r>
            <a:r>
              <a:rPr lang="ja-JP" altLang="en-US" sz="1200" dirty="0">
                <a:latin typeface="HG丸ｺﾞｼｯｸM-PRO" panose="020F0600000000000000" pitchFamily="50" charset="-128"/>
                <a:ea typeface="HG丸ｺﾞｼｯｸM-PRO" panose="020F0600000000000000" pitchFamily="50" charset="-128"/>
              </a:rPr>
              <a:t>～夜８</a:t>
            </a:r>
            <a:r>
              <a:rPr lang="en-US" altLang="ja-JP" sz="1200" dirty="0">
                <a:latin typeface="HG丸ｺﾞｼｯｸM-PRO" panose="020F0600000000000000" pitchFamily="50" charset="-128"/>
                <a:ea typeface="HG丸ｺﾞｼｯｸM-PRO" panose="020F0600000000000000" pitchFamily="50" charset="-128"/>
              </a:rPr>
              <a:t>:00</a:t>
            </a:r>
            <a:r>
              <a:rPr lang="ja-JP" altLang="en-US" sz="1200" dirty="0">
                <a:latin typeface="HG丸ｺﾞｼｯｸM-PRO" panose="020F0600000000000000" pitchFamily="50" charset="-128"/>
                <a:ea typeface="HG丸ｺﾞｼｯｸM-PRO" panose="020F0600000000000000" pitchFamily="50" charset="-128"/>
              </a:rPr>
              <a:t>まで</a:t>
            </a:r>
            <a:r>
              <a:rPr kumimoji="1" lang="ja-JP" altLang="en-US" sz="1200" dirty="0">
                <a:latin typeface="HG丸ｺﾞｼｯｸM-PRO" panose="020F0600000000000000" pitchFamily="50" charset="-128"/>
                <a:ea typeface="HG丸ｺﾞｼｯｸM-PRO" panose="020F0600000000000000" pitchFamily="50" charset="-128"/>
              </a:rPr>
              <a:t>看護師が常駐しています。お薬の管理やバイタルッチェックを行い、お客様の健やかな生活をサポートします。胃ろうやインスリン注射が必要な方も、生活を維持・継続していただくことが可能です。また機能訓練を通して生活リハビリも行っています。</a:t>
            </a:r>
            <a:endParaRPr kumimoji="1" lang="en-US" altLang="ja-JP" sz="1200" dirty="0">
              <a:latin typeface="HG丸ｺﾞｼｯｸM-PRO" panose="020F0600000000000000" pitchFamily="50" charset="-128"/>
              <a:ea typeface="HG丸ｺﾞｼｯｸM-PRO" panose="020F0600000000000000" pitchFamily="50" charset="-128"/>
            </a:endParaRPr>
          </a:p>
        </p:txBody>
      </p:sp>
      <p:sp>
        <p:nvSpPr>
          <p:cNvPr id="32" name="フローチャート: 端子 31">
            <a:extLst>
              <a:ext uri="{FF2B5EF4-FFF2-40B4-BE49-F238E27FC236}">
                <a16:creationId xmlns:a16="http://schemas.microsoft.com/office/drawing/2014/main" id="{74F5100A-8A4B-E402-901B-C992E618C94B}"/>
              </a:ext>
            </a:extLst>
          </p:cNvPr>
          <p:cNvSpPr/>
          <p:nvPr/>
        </p:nvSpPr>
        <p:spPr>
          <a:xfrm>
            <a:off x="631946" y="5107348"/>
            <a:ext cx="3215310" cy="411524"/>
          </a:xfrm>
          <a:prstGeom prst="flowChartTerminator">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HG丸ｺﾞｼｯｸM-PRO" panose="020F0600000000000000" pitchFamily="50" charset="-128"/>
                <a:ea typeface="HG丸ｺﾞｼｯｸM-PRO" panose="020F0600000000000000" pitchFamily="50" charset="-128"/>
              </a:rPr>
              <a:t>医療機関との連携</a:t>
            </a:r>
            <a:endParaRPr kumimoji="1" lang="en-US" altLang="ja-JP"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33" name="テキスト ボックス 32">
            <a:extLst>
              <a:ext uri="{FF2B5EF4-FFF2-40B4-BE49-F238E27FC236}">
                <a16:creationId xmlns:a16="http://schemas.microsoft.com/office/drawing/2014/main" id="{85871589-09E6-C4EC-A06F-F253DB469A15}"/>
              </a:ext>
            </a:extLst>
          </p:cNvPr>
          <p:cNvSpPr txBox="1"/>
          <p:nvPr/>
        </p:nvSpPr>
        <p:spPr>
          <a:xfrm>
            <a:off x="828216" y="5711660"/>
            <a:ext cx="2999670" cy="1200329"/>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井野病院・本覚寺診療所・</a:t>
            </a:r>
            <a:r>
              <a:rPr kumimoji="1" lang="ja-JP" altLang="en-US" sz="1200" dirty="0">
                <a:latin typeface="HG丸ｺﾞｼｯｸM-PRO" panose="020F0600000000000000" pitchFamily="50" charset="-128"/>
                <a:ea typeface="HG丸ｺﾞｼｯｸM-PRO" panose="020F0600000000000000" pitchFamily="50" charset="-128"/>
              </a:rPr>
              <a:t>おかだ歯科といった協力医療機関と連携し、医療面でのサポートを行います。施設で往診や緊急時の対応を受けられますので、受診が難しい方やご家族が遠方におられる方もご安心うただけます。</a:t>
            </a:r>
          </a:p>
        </p:txBody>
      </p:sp>
      <p:sp>
        <p:nvSpPr>
          <p:cNvPr id="34" name="フローチャート: 端子 33">
            <a:extLst>
              <a:ext uri="{FF2B5EF4-FFF2-40B4-BE49-F238E27FC236}">
                <a16:creationId xmlns:a16="http://schemas.microsoft.com/office/drawing/2014/main" id="{58952CB9-0FA2-CD44-E0F8-CF4BDC5BF9AA}"/>
              </a:ext>
            </a:extLst>
          </p:cNvPr>
          <p:cNvSpPr/>
          <p:nvPr/>
        </p:nvSpPr>
        <p:spPr>
          <a:xfrm>
            <a:off x="654613" y="7374531"/>
            <a:ext cx="3215310" cy="411524"/>
          </a:xfrm>
          <a:prstGeom prst="flowChartTerminator">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HG丸ｺﾞｼｯｸM-PRO" panose="020F0600000000000000" pitchFamily="50" charset="-128"/>
                <a:ea typeface="HG丸ｺﾞｼｯｸM-PRO" panose="020F0600000000000000" pitchFamily="50" charset="-128"/>
              </a:rPr>
              <a:t>地域との交流</a:t>
            </a:r>
            <a:endParaRPr kumimoji="1" lang="en-US" altLang="ja-JP"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38" name="テキスト ボックス 37">
            <a:extLst>
              <a:ext uri="{FF2B5EF4-FFF2-40B4-BE49-F238E27FC236}">
                <a16:creationId xmlns:a16="http://schemas.microsoft.com/office/drawing/2014/main" id="{049FF906-B947-CAAB-3CE7-C7498E744D6D}"/>
              </a:ext>
            </a:extLst>
          </p:cNvPr>
          <p:cNvSpPr txBox="1"/>
          <p:nvPr/>
        </p:nvSpPr>
        <p:spPr>
          <a:xfrm>
            <a:off x="857813" y="7947836"/>
            <a:ext cx="3067598" cy="1015663"/>
          </a:xfrm>
          <a:prstGeom prst="rect">
            <a:avLst/>
          </a:prstGeom>
          <a:noFill/>
        </p:spPr>
        <p:txBody>
          <a:bodyPr wrap="square" rtlCol="0">
            <a:spAutoFit/>
          </a:bodyPr>
          <a:lstStyle/>
          <a:p>
            <a:r>
              <a:rPr kumimoji="1" lang="ja-JP" altLang="en-US" sz="1200" dirty="0">
                <a:latin typeface="HG丸ｺﾞｼｯｸM-PRO" panose="020F0600000000000000" pitchFamily="50" charset="-128"/>
                <a:ea typeface="HG丸ｺﾞｼｯｸM-PRO" panose="020F0600000000000000" pitchFamily="50" charset="-128"/>
              </a:rPr>
              <a:t>地域ボランティアを招いた催しや、アクティビティなどを通して、地域社会との交流を行いなます。外出行事では、介護度が高い方にもご参加いただけるよう企画しております。</a:t>
            </a:r>
          </a:p>
        </p:txBody>
      </p:sp>
      <p:sp>
        <p:nvSpPr>
          <p:cNvPr id="39" name="テキスト ボックス 38">
            <a:extLst>
              <a:ext uri="{FF2B5EF4-FFF2-40B4-BE49-F238E27FC236}">
                <a16:creationId xmlns:a16="http://schemas.microsoft.com/office/drawing/2014/main" id="{3DCEE4CB-C002-A08C-1F32-EF47DF08BAEC}"/>
              </a:ext>
            </a:extLst>
          </p:cNvPr>
          <p:cNvSpPr txBox="1"/>
          <p:nvPr/>
        </p:nvSpPr>
        <p:spPr>
          <a:xfrm>
            <a:off x="1207506" y="9213551"/>
            <a:ext cx="5930824" cy="707886"/>
          </a:xfrm>
          <a:prstGeom prst="rect">
            <a:avLst/>
          </a:prstGeom>
          <a:noFill/>
        </p:spPr>
        <p:txBody>
          <a:bodyPr wrap="square" rtlCol="0">
            <a:spAutoFit/>
          </a:bodyPr>
          <a:lstStyle/>
          <a:p>
            <a:r>
              <a:rPr kumimoji="1" lang="ja-JP" altLang="en-US" sz="2000" b="1" dirty="0">
                <a:solidFill>
                  <a:schemeClr val="accent2">
                    <a:lumMod val="75000"/>
                  </a:schemeClr>
                </a:solidFill>
                <a:latin typeface="HG丸ｺﾞｼｯｸM-PRO" panose="020F0600000000000000" pitchFamily="50" charset="-128"/>
                <a:ea typeface="HG丸ｺﾞｼｯｸM-PRO" panose="020F0600000000000000" pitchFamily="50" charset="-128"/>
              </a:rPr>
              <a:t>◎“介護付き”だから安心して長く暮らせる</a:t>
            </a:r>
            <a:endParaRPr kumimoji="1" lang="en-US" altLang="ja-JP" sz="2000" b="1" dirty="0">
              <a:solidFill>
                <a:schemeClr val="accent2">
                  <a:lumMod val="75000"/>
                </a:schemeClr>
              </a:solidFill>
              <a:latin typeface="HG丸ｺﾞｼｯｸM-PRO" panose="020F0600000000000000" pitchFamily="50" charset="-128"/>
              <a:ea typeface="HG丸ｺﾞｼｯｸM-PRO" panose="020F0600000000000000" pitchFamily="50" charset="-128"/>
            </a:endParaRPr>
          </a:p>
          <a:p>
            <a:r>
              <a:rPr kumimoji="1" lang="ja-JP" altLang="en-US" sz="2000" b="1" dirty="0">
                <a:solidFill>
                  <a:schemeClr val="accent2">
                    <a:lumMod val="75000"/>
                  </a:schemeClr>
                </a:solidFill>
                <a:latin typeface="HG丸ｺﾞｼｯｸM-PRO" panose="020F0600000000000000" pitchFamily="50" charset="-128"/>
                <a:ea typeface="HG丸ｺﾞｼｯｸM-PRO" panose="020F0600000000000000" pitchFamily="50" charset="-128"/>
              </a:rPr>
              <a:t>◎長く暮らせるから我が家のようにくつろげる</a:t>
            </a:r>
          </a:p>
        </p:txBody>
      </p:sp>
      <p:sp>
        <p:nvSpPr>
          <p:cNvPr id="40" name="矢印: 上下 39">
            <a:extLst>
              <a:ext uri="{FF2B5EF4-FFF2-40B4-BE49-F238E27FC236}">
                <a16:creationId xmlns:a16="http://schemas.microsoft.com/office/drawing/2014/main" id="{6F21EA60-A0A5-3014-1644-B921ED0B0502}"/>
              </a:ext>
            </a:extLst>
          </p:cNvPr>
          <p:cNvSpPr/>
          <p:nvPr/>
        </p:nvSpPr>
        <p:spPr>
          <a:xfrm>
            <a:off x="5266424" y="4860733"/>
            <a:ext cx="616140" cy="913153"/>
          </a:xfrm>
          <a:prstGeom prst="up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5087A4EE-11AB-1846-7BA2-2A59F21835FA}"/>
              </a:ext>
            </a:extLst>
          </p:cNvPr>
          <p:cNvSpPr txBox="1"/>
          <p:nvPr/>
        </p:nvSpPr>
        <p:spPr>
          <a:xfrm>
            <a:off x="3753034" y="5934923"/>
            <a:ext cx="3701571" cy="369332"/>
          </a:xfrm>
          <a:prstGeom prst="rect">
            <a:avLst/>
          </a:prstGeom>
          <a:noFill/>
        </p:spPr>
        <p:txBody>
          <a:bodyPr wrap="square" rtlCol="0">
            <a:spAutoFit/>
          </a:bodyPr>
          <a:lstStyle/>
          <a:p>
            <a:pPr algn="ctr"/>
            <a:r>
              <a:rPr kumimoji="1" lang="ja-JP" altLang="en-US" b="1" dirty="0">
                <a:latin typeface="HG丸ｺﾞｼｯｸM-PRO" panose="020F0600000000000000" pitchFamily="50" charset="-128"/>
                <a:ea typeface="HG丸ｺﾞｼｯｸM-PRO" panose="020F0600000000000000" pitchFamily="50" charset="-128"/>
              </a:rPr>
              <a:t>スタッフ定着支援・育成制度</a:t>
            </a:r>
          </a:p>
        </p:txBody>
      </p:sp>
      <p:pic>
        <p:nvPicPr>
          <p:cNvPr id="42" name="図 41">
            <a:extLst>
              <a:ext uri="{FF2B5EF4-FFF2-40B4-BE49-F238E27FC236}">
                <a16:creationId xmlns:a16="http://schemas.microsoft.com/office/drawing/2014/main" id="{3F7F4C57-F088-C30B-8723-12E3063AE514}"/>
              </a:ext>
            </a:extLst>
          </p:cNvPr>
          <p:cNvPicPr>
            <a:picLocks noChangeAspect="1"/>
          </p:cNvPicPr>
          <p:nvPr/>
        </p:nvPicPr>
        <p:blipFill>
          <a:blip r:embed="rId9"/>
          <a:stretch>
            <a:fillRect/>
          </a:stretch>
        </p:blipFill>
        <p:spPr>
          <a:xfrm>
            <a:off x="4061212" y="6417007"/>
            <a:ext cx="3137873" cy="2451222"/>
          </a:xfrm>
          <a:prstGeom prst="rect">
            <a:avLst/>
          </a:prstGeom>
        </p:spPr>
      </p:pic>
    </p:spTree>
    <p:extLst>
      <p:ext uri="{BB962C8B-B14F-4D97-AF65-F5344CB8AC3E}">
        <p14:creationId xmlns:p14="http://schemas.microsoft.com/office/powerpoint/2010/main" val="908361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809713" cy="10907713"/>
          </a:xfrm>
          <a:prstGeom prst="rect">
            <a:avLst/>
          </a:prstGeom>
          <a:solidFill>
            <a:schemeClr val="accent1">
              <a:lumMod val="20000"/>
              <a:lumOff val="80000"/>
            </a:schemeClr>
          </a:solidFill>
        </p:spPr>
      </p:pic>
      <p:sp>
        <p:nvSpPr>
          <p:cNvPr id="2" name="正方形/長方形 1">
            <a:extLst>
              <a:ext uri="{FF2B5EF4-FFF2-40B4-BE49-F238E27FC236}">
                <a16:creationId xmlns:a16="http://schemas.microsoft.com/office/drawing/2014/main" id="{C3B21866-2775-C0EF-BD6D-7364AE4A5C33}"/>
              </a:ext>
            </a:extLst>
          </p:cNvPr>
          <p:cNvSpPr/>
          <p:nvPr/>
        </p:nvSpPr>
        <p:spPr>
          <a:xfrm>
            <a:off x="891010" y="470443"/>
            <a:ext cx="4987276" cy="709681"/>
          </a:xfrm>
          <a:prstGeom prst="rect">
            <a:avLst/>
          </a:prstGeom>
        </p:spPr>
        <p:txBody>
          <a:bodyPr wrap="square">
            <a:spAutoFit/>
          </a:bodyPr>
          <a:lstStyle/>
          <a:p>
            <a:r>
              <a:rPr lang="en-US" altLang="ja-JP" b="1" dirty="0">
                <a:latin typeface="HG丸ｺﾞｼｯｸM-PRO" panose="020F0600000000000000" pitchFamily="50" charset="-128"/>
                <a:ea typeface="HG丸ｺﾞｼｯｸM-PRO" panose="020F0600000000000000" pitchFamily="50" charset="-128"/>
              </a:rPr>
              <a:t>【</a:t>
            </a:r>
            <a:r>
              <a:rPr lang="ja-JP" altLang="en-US" b="1" dirty="0">
                <a:latin typeface="HG丸ｺﾞｼｯｸM-PRO" panose="020F0600000000000000" pitchFamily="50" charset="-128"/>
                <a:ea typeface="HG丸ｺﾞｼｯｸM-PRO" panose="020F0600000000000000" pitchFamily="50" charset="-128"/>
              </a:rPr>
              <a:t>当施設で行われるイベントの種類</a:t>
            </a:r>
            <a:r>
              <a:rPr lang="en-US" altLang="ja-JP" b="1" dirty="0">
                <a:latin typeface="HG丸ｺﾞｼｯｸM-PRO" panose="020F0600000000000000" pitchFamily="50" charset="-128"/>
                <a:ea typeface="HG丸ｺﾞｼｯｸM-PRO" panose="020F0600000000000000" pitchFamily="50" charset="-128"/>
              </a:rPr>
              <a:t>】</a:t>
            </a:r>
            <a:endParaRPr lang="ja-JP" altLang="en-US" b="1" dirty="0">
              <a:latin typeface="HG丸ｺﾞｼｯｸM-PRO" panose="020F0600000000000000" pitchFamily="50" charset="-128"/>
              <a:ea typeface="HG丸ｺﾞｼｯｸM-PRO" panose="020F0600000000000000" pitchFamily="50" charset="-128"/>
            </a:endParaRPr>
          </a:p>
          <a:p>
            <a:endParaRPr lang="ja-JP" altLang="en-US" b="1" i="0" dirty="0">
              <a:solidFill>
                <a:srgbClr val="FFFFFF"/>
              </a:solidFill>
              <a:effectLst/>
              <a:latin typeface="Meiryo" panose="020B0604030504040204" pitchFamily="50" charset="-128"/>
              <a:ea typeface="Meiryo" panose="020B0604030504040204" pitchFamily="50" charset="-128"/>
            </a:endParaRPr>
          </a:p>
        </p:txBody>
      </p:sp>
      <p:sp>
        <p:nvSpPr>
          <p:cNvPr id="3" name="正方形/長方形 2">
            <a:extLst>
              <a:ext uri="{FF2B5EF4-FFF2-40B4-BE49-F238E27FC236}">
                <a16:creationId xmlns:a16="http://schemas.microsoft.com/office/drawing/2014/main" id="{AEF4165E-1AF1-A1E0-0AD9-8D857E8A05EA}"/>
              </a:ext>
            </a:extLst>
          </p:cNvPr>
          <p:cNvSpPr/>
          <p:nvPr/>
        </p:nvSpPr>
        <p:spPr>
          <a:xfrm>
            <a:off x="1007467" y="1010269"/>
            <a:ext cx="5760640" cy="2308324"/>
          </a:xfrm>
          <a:prstGeom prst="rect">
            <a:avLst/>
          </a:prstGeom>
        </p:spPr>
        <p:txBody>
          <a:bodyPr wrap="square">
            <a:spAutoFit/>
          </a:bodyPr>
          <a:lstStyle/>
          <a:p>
            <a:r>
              <a:rPr lang="ja-JP" altLang="en-US" sz="1200" b="1" dirty="0">
                <a:solidFill>
                  <a:srgbClr val="137A1E"/>
                </a:solidFill>
                <a:latin typeface="HG丸ｺﾞｼｯｸM-PRO" panose="020F0600000000000000" pitchFamily="50" charset="-128"/>
                <a:ea typeface="HG丸ｺﾞｼｯｸM-PRO" panose="020F0600000000000000" pitchFamily="50" charset="-128"/>
              </a:rPr>
              <a:t>イベント（行事）</a:t>
            </a:r>
          </a:p>
          <a:p>
            <a:r>
              <a:rPr lang="ja-JP" altLang="en-US" sz="1200" dirty="0">
                <a:solidFill>
                  <a:srgbClr val="000000"/>
                </a:solidFill>
                <a:latin typeface="HG丸ｺﾞｼｯｸM-PRO" panose="020F0600000000000000" pitchFamily="50" charset="-128"/>
                <a:ea typeface="HG丸ｺﾞｼｯｸM-PRO" panose="020F0600000000000000" pitchFamily="50" charset="-128"/>
              </a:rPr>
              <a:t>イベント（行事）とは、節分やひな祭り、運動会やクリスマスなど施設全体で「行事」として行われるものを言います。とかく単調になりがちなホームでの生活に季節感や生きがいを感じてもらえます。</a:t>
            </a:r>
          </a:p>
          <a:p>
            <a:r>
              <a:rPr lang="ja-JP" altLang="en-US" sz="1200" b="1" dirty="0">
                <a:solidFill>
                  <a:srgbClr val="137A1E"/>
                </a:solidFill>
                <a:latin typeface="HG丸ｺﾞｼｯｸM-PRO" panose="020F0600000000000000" pitchFamily="50" charset="-128"/>
                <a:ea typeface="HG丸ｺﾞｼｯｸM-PRO" panose="020F0600000000000000" pitchFamily="50" charset="-128"/>
              </a:rPr>
              <a:t>レクリエーション</a:t>
            </a:r>
          </a:p>
          <a:p>
            <a:r>
              <a:rPr lang="ja-JP" altLang="en-US" sz="1200" dirty="0">
                <a:solidFill>
                  <a:srgbClr val="000000"/>
                </a:solidFill>
                <a:latin typeface="HG丸ｺﾞｼｯｸM-PRO" panose="020F0600000000000000" pitchFamily="50" charset="-128"/>
                <a:ea typeface="HG丸ｺﾞｼｯｸM-PRO" panose="020F0600000000000000" pitchFamily="50" charset="-128"/>
              </a:rPr>
              <a:t>レクリエーションとは、「生活の中にゆとりと楽しみを創造していく多様な活動の総称」です。普段の生活で感じたストレス解消や疲労回復のために行われ、イベントとの違いは日常的に行われる自発的活動だということです。生きがいの発見や積極性を引き出すことが出来ます。</a:t>
            </a:r>
            <a:br>
              <a:rPr lang="ja-JP" altLang="en-US" sz="1200" dirty="0">
                <a:solidFill>
                  <a:srgbClr val="000000"/>
                </a:solidFill>
                <a:latin typeface="HG丸ｺﾞｼｯｸM-PRO" panose="020F0600000000000000" pitchFamily="50" charset="-128"/>
                <a:ea typeface="HG丸ｺﾞｼｯｸM-PRO" panose="020F0600000000000000" pitchFamily="50" charset="-128"/>
              </a:rPr>
            </a:br>
            <a:br>
              <a:rPr lang="ja-JP" altLang="en-US" sz="1200" dirty="0">
                <a:solidFill>
                  <a:srgbClr val="000000"/>
                </a:solidFill>
                <a:latin typeface="HG丸ｺﾞｼｯｸM-PRO" panose="020F0600000000000000" pitchFamily="50" charset="-128"/>
                <a:ea typeface="HG丸ｺﾞｼｯｸM-PRO" panose="020F0600000000000000" pitchFamily="50" charset="-128"/>
              </a:rPr>
            </a:br>
            <a:r>
              <a:rPr lang="ja-JP" altLang="en-US" sz="1200" dirty="0">
                <a:solidFill>
                  <a:srgbClr val="000000"/>
                </a:solidFill>
                <a:latin typeface="HG丸ｺﾞｼｯｸM-PRO" panose="020F0600000000000000" pitchFamily="50" charset="-128"/>
                <a:ea typeface="HG丸ｺﾞｼｯｸM-PRO" panose="020F0600000000000000" pitchFamily="50" charset="-128"/>
              </a:rPr>
              <a:t>もちろん効果はそれぞれ違いますが、時期や曜日に合わせてさまざまに組み合わせられています。</a:t>
            </a:r>
            <a:endParaRPr lang="ja-JP" altLang="en-US" sz="1200" b="0" i="0" dirty="0">
              <a:solidFill>
                <a:srgbClr val="000000"/>
              </a:solidFill>
              <a:effectLst/>
              <a:latin typeface="HG丸ｺﾞｼｯｸM-PRO" panose="020F0600000000000000" pitchFamily="50" charset="-128"/>
              <a:ea typeface="HG丸ｺﾞｼｯｸM-PRO" panose="020F0600000000000000" pitchFamily="50" charset="-128"/>
            </a:endParaRPr>
          </a:p>
        </p:txBody>
      </p:sp>
      <p:sp>
        <p:nvSpPr>
          <p:cNvPr id="4" name="正方形/長方形 3">
            <a:extLst>
              <a:ext uri="{FF2B5EF4-FFF2-40B4-BE49-F238E27FC236}">
                <a16:creationId xmlns:a16="http://schemas.microsoft.com/office/drawing/2014/main" id="{9A0D57EE-FDE5-3706-847D-1555B3AD6D81}"/>
              </a:ext>
            </a:extLst>
          </p:cNvPr>
          <p:cNvSpPr/>
          <p:nvPr/>
        </p:nvSpPr>
        <p:spPr>
          <a:xfrm>
            <a:off x="937616" y="3447017"/>
            <a:ext cx="5845556" cy="401007"/>
          </a:xfrm>
          <a:prstGeom prst="rect">
            <a:avLst/>
          </a:prstGeom>
        </p:spPr>
        <p:txBody>
          <a:bodyPr wrap="square">
            <a:spAutoFit/>
          </a:bodyPr>
          <a:lstStyle/>
          <a:p>
            <a:r>
              <a:rPr lang="en-US" altLang="ja-JP" b="1" dirty="0"/>
              <a:t>【</a:t>
            </a:r>
            <a:r>
              <a:rPr lang="ja-JP" altLang="en-US" b="1" dirty="0">
                <a:latin typeface="HG丸ｺﾞｼｯｸM-PRO" panose="020F0600000000000000" pitchFamily="50" charset="-128"/>
                <a:ea typeface="HG丸ｺﾞｼｯｸM-PRO" panose="020F0600000000000000" pitchFamily="50" charset="-128"/>
              </a:rPr>
              <a:t>当施設で行われるイベントの代表的な目的</a:t>
            </a:r>
            <a:r>
              <a:rPr lang="en-US" altLang="ja-JP" b="1" dirty="0">
                <a:latin typeface="HG丸ｺﾞｼｯｸM-PRO" panose="020F0600000000000000" pitchFamily="50" charset="-128"/>
                <a:ea typeface="HG丸ｺﾞｼｯｸM-PRO" panose="020F0600000000000000" pitchFamily="50" charset="-128"/>
              </a:rPr>
              <a:t>】</a:t>
            </a:r>
            <a:endParaRPr lang="ja-JP" altLang="en-US" b="1" dirty="0">
              <a:latin typeface="HG丸ｺﾞｼｯｸM-PRO" panose="020F0600000000000000" pitchFamily="50" charset="-128"/>
              <a:ea typeface="HG丸ｺﾞｼｯｸM-PRO" panose="020F0600000000000000" pitchFamily="50" charset="-128"/>
            </a:endParaRPr>
          </a:p>
        </p:txBody>
      </p:sp>
      <p:sp>
        <p:nvSpPr>
          <p:cNvPr id="5" name="正方形/長方形 4">
            <a:extLst>
              <a:ext uri="{FF2B5EF4-FFF2-40B4-BE49-F238E27FC236}">
                <a16:creationId xmlns:a16="http://schemas.microsoft.com/office/drawing/2014/main" id="{88B5079A-DEA6-F40E-2A6B-6EE1851840BA}"/>
              </a:ext>
            </a:extLst>
          </p:cNvPr>
          <p:cNvSpPr/>
          <p:nvPr/>
        </p:nvSpPr>
        <p:spPr>
          <a:xfrm>
            <a:off x="1026540" y="3976448"/>
            <a:ext cx="5756632" cy="2585323"/>
          </a:xfrm>
          <a:prstGeom prst="rect">
            <a:avLst/>
          </a:prstGeom>
        </p:spPr>
        <p:txBody>
          <a:bodyPr wrap="square">
            <a:spAutoFit/>
          </a:bodyPr>
          <a:lstStyle/>
          <a:p>
            <a:r>
              <a:rPr lang="ja-JP" altLang="en-US" sz="1200" b="1" dirty="0">
                <a:solidFill>
                  <a:srgbClr val="137A1E"/>
                </a:solidFill>
                <a:latin typeface="HG丸ｺﾞｼｯｸM-PRO" panose="020F0600000000000000" pitchFamily="50" charset="-128"/>
                <a:ea typeface="HG丸ｺﾞｼｯｸM-PRO" panose="020F0600000000000000" pitchFamily="50" charset="-128"/>
              </a:rPr>
              <a:t>①身体機能の維持・向上</a:t>
            </a:r>
          </a:p>
          <a:p>
            <a:r>
              <a:rPr lang="ja-JP" altLang="en-US" sz="1200" dirty="0">
                <a:solidFill>
                  <a:srgbClr val="000000"/>
                </a:solidFill>
                <a:latin typeface="HG丸ｺﾞｼｯｸM-PRO" panose="020F0600000000000000" pitchFamily="50" charset="-128"/>
                <a:ea typeface="HG丸ｺﾞｼｯｸM-PRO" panose="020F0600000000000000" pitchFamily="50" charset="-128"/>
              </a:rPr>
              <a:t>年齢とともに低下する身体能力。いわゆる老化現象ですが、体を動かさなくなると運動量が低下し筋力が衰えます。レクリエーションやイベントに参加し適度に体を動かすことで、身体機能の維持や向上を図ることができます。</a:t>
            </a:r>
          </a:p>
          <a:p>
            <a:r>
              <a:rPr lang="ja-JP" altLang="en-US" sz="1200" b="1" dirty="0">
                <a:solidFill>
                  <a:srgbClr val="137A1E"/>
                </a:solidFill>
                <a:latin typeface="HG丸ｺﾞｼｯｸM-PRO" panose="020F0600000000000000" pitchFamily="50" charset="-128"/>
                <a:ea typeface="HG丸ｺﾞｼｯｸM-PRO" panose="020F0600000000000000" pitchFamily="50" charset="-128"/>
              </a:rPr>
              <a:t>② 脳の活性化</a:t>
            </a:r>
          </a:p>
          <a:p>
            <a:r>
              <a:rPr lang="ja-JP" altLang="en-US" sz="1200" dirty="0">
                <a:solidFill>
                  <a:srgbClr val="000000"/>
                </a:solidFill>
                <a:latin typeface="HG丸ｺﾞｼｯｸM-PRO" panose="020F0600000000000000" pitchFamily="50" charset="-128"/>
                <a:ea typeface="HG丸ｺﾞｼｯｸM-PRO" panose="020F0600000000000000" pitchFamily="50" charset="-128"/>
              </a:rPr>
              <a:t>折り紙やクイズなど指先や頭を使うレクリエーションは脳を活性化し、認知症予防あるいはその進行を遅らせる働きがあるとされています。</a:t>
            </a:r>
          </a:p>
          <a:p>
            <a:r>
              <a:rPr lang="ja-JP" altLang="en-US" sz="1200" b="1" dirty="0">
                <a:solidFill>
                  <a:srgbClr val="137A1E"/>
                </a:solidFill>
                <a:latin typeface="HG丸ｺﾞｼｯｸM-PRO" panose="020F0600000000000000" pitchFamily="50" charset="-128"/>
                <a:ea typeface="HG丸ｺﾞｼｯｸM-PRO" panose="020F0600000000000000" pitchFamily="50" charset="-128"/>
              </a:rPr>
              <a:t>③ コミュニケーションの促進</a:t>
            </a:r>
          </a:p>
          <a:p>
            <a:r>
              <a:rPr lang="ja-JP" altLang="en-US" sz="1200" dirty="0">
                <a:solidFill>
                  <a:srgbClr val="000000"/>
                </a:solidFill>
                <a:latin typeface="HG丸ｺﾞｼｯｸM-PRO" panose="020F0600000000000000" pitchFamily="50" charset="-128"/>
                <a:ea typeface="HG丸ｺﾞｼｯｸM-PRO" panose="020F0600000000000000" pitchFamily="50" charset="-128"/>
              </a:rPr>
              <a:t>個人個人の生活を大切にしながらも、他人とのコミュニケーションを行うことは、時に生きがいを見つける良いきっかけとなります。かつて住んでいた地域と切り離され孤独感を感じることもある老人ホームの生活です。もう一度社会生活の楽しさを同じ施設で生活する人たちと交流を持つことで再発見し生活の質を向上させる役割を担っています。</a:t>
            </a:r>
            <a:endParaRPr lang="ja-JP" altLang="en-US" sz="1200" b="0" i="0" dirty="0">
              <a:solidFill>
                <a:srgbClr val="000000"/>
              </a:solidFill>
              <a:effectLst/>
              <a:latin typeface="HG丸ｺﾞｼｯｸM-PRO" panose="020F0600000000000000" pitchFamily="50" charset="-128"/>
              <a:ea typeface="HG丸ｺﾞｼｯｸM-PRO" panose="020F0600000000000000" pitchFamily="50" charset="-128"/>
            </a:endParaRPr>
          </a:p>
        </p:txBody>
      </p:sp>
      <p:sp>
        <p:nvSpPr>
          <p:cNvPr id="6" name="正方形/長方形 5">
            <a:extLst>
              <a:ext uri="{FF2B5EF4-FFF2-40B4-BE49-F238E27FC236}">
                <a16:creationId xmlns:a16="http://schemas.microsoft.com/office/drawing/2014/main" id="{25A6DEB6-4927-975E-F4F0-9E5B43079EB7}"/>
              </a:ext>
            </a:extLst>
          </p:cNvPr>
          <p:cNvSpPr/>
          <p:nvPr/>
        </p:nvSpPr>
        <p:spPr>
          <a:xfrm>
            <a:off x="983321" y="7503918"/>
            <a:ext cx="6114163" cy="3046988"/>
          </a:xfrm>
          <a:prstGeom prst="rect">
            <a:avLst/>
          </a:prstGeom>
        </p:spPr>
        <p:txBody>
          <a:bodyPr wrap="square">
            <a:spAutoFit/>
          </a:bodyPr>
          <a:lstStyle/>
          <a:p>
            <a:r>
              <a:rPr lang="ja-JP" altLang="en-US" sz="1600" b="1" dirty="0">
                <a:solidFill>
                  <a:srgbClr val="7030A0"/>
                </a:solidFill>
                <a:latin typeface="HG丸ｺﾞｼｯｸM-PRO" panose="020F0600000000000000" pitchFamily="50" charset="-128"/>
                <a:ea typeface="HG丸ｺﾞｼｯｸM-PRO" panose="020F0600000000000000" pitchFamily="50" charset="-128"/>
              </a:rPr>
              <a:t>●身体を動かすレクリエーション</a:t>
            </a:r>
          </a:p>
          <a:p>
            <a:r>
              <a:rPr lang="ja-JP" altLang="en-US" sz="1600" dirty="0">
                <a:latin typeface="HG丸ｺﾞｼｯｸM-PRO" panose="020F0600000000000000" pitchFamily="50" charset="-128"/>
                <a:ea typeface="HG丸ｺﾞｼｯｸM-PRO" panose="020F0600000000000000" pitchFamily="50" charset="-128"/>
              </a:rPr>
              <a:t>積極的に体を動かす機会を提供することは、リハビリの効果だけでなくストレス解消の効果も期待できます。</a:t>
            </a:r>
          </a:p>
          <a:p>
            <a:r>
              <a:rPr lang="ja-JP" altLang="en-US" sz="1600" b="1" dirty="0">
                <a:latin typeface="HG丸ｺﾞｼｯｸM-PRO" panose="020F0600000000000000" pitchFamily="50" charset="-128"/>
                <a:ea typeface="HG丸ｺﾞｼｯｸM-PRO" panose="020F0600000000000000" pitchFamily="50" charset="-128"/>
              </a:rPr>
              <a:t>ラジオ体操や風船バレー　　　　　など</a:t>
            </a:r>
          </a:p>
          <a:p>
            <a:endParaRPr lang="en-US" altLang="ja-JP" sz="1600" b="1" dirty="0">
              <a:latin typeface="HG丸ｺﾞｼｯｸM-PRO" panose="020F0600000000000000" pitchFamily="50" charset="-128"/>
              <a:ea typeface="HG丸ｺﾞｼｯｸM-PRO" panose="020F0600000000000000" pitchFamily="50" charset="-128"/>
            </a:endParaRPr>
          </a:p>
          <a:p>
            <a:r>
              <a:rPr lang="ja-JP" altLang="en-US" sz="1600" b="1" dirty="0">
                <a:solidFill>
                  <a:srgbClr val="7030A0"/>
                </a:solidFill>
                <a:latin typeface="HG丸ｺﾞｼｯｸM-PRO" panose="020F0600000000000000" pitchFamily="50" charset="-128"/>
                <a:ea typeface="HG丸ｺﾞｼｯｸM-PRO" panose="020F0600000000000000" pitchFamily="50" charset="-128"/>
              </a:rPr>
              <a:t>● 手足を使ったレクリエーション</a:t>
            </a:r>
          </a:p>
          <a:p>
            <a:r>
              <a:rPr lang="ja-JP" altLang="en-US" sz="1600" dirty="0">
                <a:latin typeface="HG丸ｺﾞｼｯｸM-PRO" panose="020F0600000000000000" pitchFamily="50" charset="-128"/>
                <a:ea typeface="HG丸ｺﾞｼｯｸM-PRO" panose="020F0600000000000000" pitchFamily="50" charset="-128"/>
              </a:rPr>
              <a:t>指先を動かすと脳を刺激し活性化させる</a:t>
            </a:r>
            <a:endParaRPr lang="en-US" altLang="ja-JP" sz="1600" dirty="0">
              <a:latin typeface="HG丸ｺﾞｼｯｸM-PRO" panose="020F0600000000000000" pitchFamily="50" charset="-128"/>
              <a:ea typeface="HG丸ｺﾞｼｯｸM-PRO" panose="020F0600000000000000" pitchFamily="50" charset="-128"/>
            </a:endParaRPr>
          </a:p>
          <a:p>
            <a:r>
              <a:rPr lang="ja-JP" altLang="en-US" sz="1600" dirty="0">
                <a:latin typeface="HG丸ｺﾞｼｯｸM-PRO" panose="020F0600000000000000" pitchFamily="50" charset="-128"/>
                <a:ea typeface="HG丸ｺﾞｼｯｸM-PRO" panose="020F0600000000000000" pitchFamily="50" charset="-128"/>
              </a:rPr>
              <a:t>効果があると言われています。</a:t>
            </a:r>
          </a:p>
          <a:p>
            <a:r>
              <a:rPr lang="ja-JP" altLang="en-US" sz="1600" b="1" dirty="0">
                <a:latin typeface="HG丸ｺﾞｼｯｸM-PRO" panose="020F0600000000000000" pitchFamily="50" charset="-128"/>
                <a:ea typeface="HG丸ｺﾞｼｯｸM-PRO" panose="020F0600000000000000" pitchFamily="50" charset="-128"/>
              </a:rPr>
              <a:t>折り紙　　　　　　　　など</a:t>
            </a:r>
          </a:p>
          <a:p>
            <a:endParaRPr lang="en-US" altLang="ja-JP" sz="1600" b="1" u="sng" dirty="0">
              <a:solidFill>
                <a:srgbClr val="7030A0"/>
              </a:solidFill>
              <a:latin typeface="HG丸ｺﾞｼｯｸM-PRO" panose="020F0600000000000000" pitchFamily="50" charset="-128"/>
              <a:ea typeface="HG丸ｺﾞｼｯｸM-PRO" panose="020F0600000000000000" pitchFamily="50" charset="-128"/>
            </a:endParaRPr>
          </a:p>
          <a:p>
            <a:r>
              <a:rPr lang="ja-JP" altLang="en-US" sz="1600" b="1" dirty="0">
                <a:solidFill>
                  <a:srgbClr val="7030A0"/>
                </a:solidFill>
                <a:latin typeface="HG丸ｺﾞｼｯｸM-PRO" panose="020F0600000000000000" pitchFamily="50" charset="-128"/>
                <a:ea typeface="HG丸ｺﾞｼｯｸM-PRO" panose="020F0600000000000000" pitchFamily="50" charset="-128"/>
              </a:rPr>
              <a:t>●言葉のレクリエーション</a:t>
            </a:r>
            <a:endParaRPr lang="en-US" altLang="ja-JP" sz="1600" b="1" dirty="0">
              <a:solidFill>
                <a:srgbClr val="7030A0"/>
              </a:solidFill>
              <a:latin typeface="HG丸ｺﾞｼｯｸM-PRO" panose="020F0600000000000000" pitchFamily="50" charset="-128"/>
              <a:ea typeface="HG丸ｺﾞｼｯｸM-PRO" panose="020F0600000000000000" pitchFamily="50" charset="-128"/>
            </a:endParaRPr>
          </a:p>
          <a:p>
            <a:r>
              <a:rPr lang="ja-JP" altLang="en-US" sz="1600" b="1" dirty="0">
                <a:latin typeface="HG丸ｺﾞｼｯｸM-PRO" panose="020F0600000000000000" pitchFamily="50" charset="-128"/>
                <a:ea typeface="HG丸ｺﾞｼｯｸM-PRO" panose="020F0600000000000000" pitchFamily="50" charset="-128"/>
              </a:rPr>
              <a:t>しりとりや頭文字さがし　　　　など</a:t>
            </a:r>
          </a:p>
        </p:txBody>
      </p:sp>
      <p:pic>
        <p:nvPicPr>
          <p:cNvPr id="1026" name="Picture 2" descr="簡単！座ってできる高齢者レクリエーション40選！ - 介護レク・介護予防体操 情報サイト | FUN SEED">
            <a:extLst>
              <a:ext uri="{FF2B5EF4-FFF2-40B4-BE49-F238E27FC236}">
                <a16:creationId xmlns:a16="http://schemas.microsoft.com/office/drawing/2014/main" id="{B03FD93F-88A3-B552-417C-40E3FE2CA3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4895" y="4359956"/>
            <a:ext cx="42291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06B68E8-E0C9-45A7-BE2E-1D8F9FC6CA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4228" y="6473371"/>
            <a:ext cx="3091541" cy="9289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ウォーキングをするおじいさんのイラスト | かわいいフリー素材集 いらすとや">
            <a:extLst>
              <a:ext uri="{FF2B5EF4-FFF2-40B4-BE49-F238E27FC236}">
                <a16:creationId xmlns:a16="http://schemas.microsoft.com/office/drawing/2014/main" id="{5C0FE29A-944A-39E6-4DE8-D8FCD36230E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7600" y="203199"/>
            <a:ext cx="1209221" cy="123666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カラオケを歌うお爺さんとお婆さんのイラスト | かわいいフリー素材集 いらすとや">
            <a:extLst>
              <a:ext uri="{FF2B5EF4-FFF2-40B4-BE49-F238E27FC236}">
                <a16:creationId xmlns:a16="http://schemas.microsoft.com/office/drawing/2014/main" id="{E030C9D9-11B4-33E9-8FB6-54697D8472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70816" y="8650514"/>
            <a:ext cx="3604759" cy="2106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8160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293475"/>
            <a:ext cx="7482904" cy="253945"/>
          </a:xfrm>
          <a:prstGeom prst="rect">
            <a:avLst/>
          </a:prstGeom>
        </p:spPr>
      </p:pic>
      <p:pic>
        <p:nvPicPr>
          <p:cNvPr id="3" name="図 2">
            <a:extLst>
              <a:ext uri="{FF2B5EF4-FFF2-40B4-BE49-F238E27FC236}">
                <a16:creationId xmlns:a16="http://schemas.microsoft.com/office/drawing/2014/main" id="{66418224-7DFF-3F68-9A1E-9B2554AE66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10354688"/>
            <a:ext cx="7482904" cy="253945"/>
          </a:xfrm>
          <a:prstGeom prst="rect">
            <a:avLst/>
          </a:prstGeom>
        </p:spPr>
      </p:pic>
      <p:sp>
        <p:nvSpPr>
          <p:cNvPr id="11" name="正方形/長方形 10">
            <a:extLst>
              <a:ext uri="{FF2B5EF4-FFF2-40B4-BE49-F238E27FC236}">
                <a16:creationId xmlns:a16="http://schemas.microsoft.com/office/drawing/2014/main" id="{2764B44A-9596-31AA-6B0D-278D767F230D}"/>
              </a:ext>
            </a:extLst>
          </p:cNvPr>
          <p:cNvSpPr/>
          <p:nvPr/>
        </p:nvSpPr>
        <p:spPr>
          <a:xfrm>
            <a:off x="433178" y="792868"/>
            <a:ext cx="2484194" cy="401007"/>
          </a:xfrm>
          <a:prstGeom prst="rect">
            <a:avLst/>
          </a:prstGeom>
          <a:solidFill>
            <a:schemeClr val="accent1">
              <a:lumMod val="75000"/>
            </a:schemeClr>
          </a:solidFill>
          <a:ln w="31750">
            <a:solidFill>
              <a:schemeClr val="accent1"/>
            </a:solidFill>
          </a:ln>
        </p:spPr>
        <p:txBody>
          <a:bodyPr wrap="square">
            <a:spAutoFit/>
          </a:bodyPr>
          <a:lstStyle/>
          <a:p>
            <a:r>
              <a:rPr lang="ja-JP" altLang="en-US" b="1" dirty="0">
                <a:solidFill>
                  <a:schemeClr val="bg1"/>
                </a:solidFill>
              </a:rPr>
              <a:t>お食事へのこだわり</a:t>
            </a:r>
          </a:p>
        </p:txBody>
      </p:sp>
      <p:sp>
        <p:nvSpPr>
          <p:cNvPr id="12" name="正方形/長方形 11">
            <a:extLst>
              <a:ext uri="{FF2B5EF4-FFF2-40B4-BE49-F238E27FC236}">
                <a16:creationId xmlns:a16="http://schemas.microsoft.com/office/drawing/2014/main" id="{A7D10341-2467-6ED7-4125-77BCD298EC48}"/>
              </a:ext>
            </a:extLst>
          </p:cNvPr>
          <p:cNvSpPr/>
          <p:nvPr/>
        </p:nvSpPr>
        <p:spPr>
          <a:xfrm>
            <a:off x="646139" y="1045199"/>
            <a:ext cx="6983100" cy="1478225"/>
          </a:xfrm>
          <a:prstGeom prst="rect">
            <a:avLst/>
          </a:prstGeom>
        </p:spPr>
        <p:txBody>
          <a:bodyPr wrap="square">
            <a:spAutoFit/>
          </a:bodyPr>
          <a:lstStyle/>
          <a:p>
            <a:endParaRPr lang="en-US" altLang="ja-JP" dirty="0"/>
          </a:p>
          <a:p>
            <a:r>
              <a:rPr lang="ja-JP" altLang="en-US" sz="1400" b="1" dirty="0"/>
              <a:t>●お食事を美味しく、そして楽しく食べていただくことを心がけ、お食事はすべてホーム内の厨房にて手づくりで対応しています。お客様の声を生かしながら、管理栄養士の指導のもと、旬の食材を使ったお食事をご提供いたします。</a:t>
            </a:r>
          </a:p>
          <a:p>
            <a:r>
              <a:rPr lang="ja-JP" altLang="en-US" sz="1400" b="1" dirty="0"/>
              <a:t>また、お正月やお花見、クリスマス、月に一度の誕生日会には、歳事やイベントに合わせたお楽しみメニューもご提供いたします。</a:t>
            </a:r>
          </a:p>
        </p:txBody>
      </p:sp>
      <p:pic>
        <p:nvPicPr>
          <p:cNvPr id="14" name="図 13">
            <a:extLst>
              <a:ext uri="{FF2B5EF4-FFF2-40B4-BE49-F238E27FC236}">
                <a16:creationId xmlns:a16="http://schemas.microsoft.com/office/drawing/2014/main" id="{2EC7F2A7-ADBB-5A0B-DB91-54B6499530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836" y="2498824"/>
            <a:ext cx="3469754" cy="2879433"/>
          </a:xfrm>
          <a:prstGeom prst="rect">
            <a:avLst/>
          </a:prstGeom>
          <a:effectLst>
            <a:softEdge rad="317500"/>
          </a:effectLst>
        </p:spPr>
      </p:pic>
      <p:pic>
        <p:nvPicPr>
          <p:cNvPr id="15" name="図 14">
            <a:extLst>
              <a:ext uri="{FF2B5EF4-FFF2-40B4-BE49-F238E27FC236}">
                <a16:creationId xmlns:a16="http://schemas.microsoft.com/office/drawing/2014/main" id="{8FCEABF0-8A72-3FE3-65AC-E0A6103633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23072" y="5453856"/>
            <a:ext cx="3711684" cy="2829738"/>
          </a:xfrm>
          <a:prstGeom prst="rect">
            <a:avLst/>
          </a:prstGeom>
          <a:effectLst>
            <a:softEdge rad="317500"/>
          </a:effectLst>
        </p:spPr>
      </p:pic>
      <p:pic>
        <p:nvPicPr>
          <p:cNvPr id="16" name="図 15">
            <a:extLst>
              <a:ext uri="{FF2B5EF4-FFF2-40B4-BE49-F238E27FC236}">
                <a16:creationId xmlns:a16="http://schemas.microsoft.com/office/drawing/2014/main" id="{A4426811-1A33-9762-5AB4-DD0E8B5453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6140" y="5431921"/>
            <a:ext cx="3167966" cy="2879432"/>
          </a:xfrm>
          <a:prstGeom prst="rect">
            <a:avLst/>
          </a:prstGeom>
          <a:effectLst>
            <a:softEdge rad="317500"/>
          </a:effectLst>
        </p:spPr>
      </p:pic>
      <p:pic>
        <p:nvPicPr>
          <p:cNvPr id="19" name="図 18">
            <a:extLst>
              <a:ext uri="{FF2B5EF4-FFF2-40B4-BE49-F238E27FC236}">
                <a16:creationId xmlns:a16="http://schemas.microsoft.com/office/drawing/2014/main" id="{21C276EF-9911-8A7D-2934-BDABE8A97E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85062" y="2523424"/>
            <a:ext cx="3558582" cy="2503697"/>
          </a:xfrm>
          <a:prstGeom prst="rect">
            <a:avLst/>
          </a:prstGeom>
          <a:effectLst>
            <a:softEdge rad="317500"/>
          </a:effectLst>
        </p:spPr>
      </p:pic>
      <p:sp>
        <p:nvSpPr>
          <p:cNvPr id="20" name="正方形/長方形 19">
            <a:extLst>
              <a:ext uri="{FF2B5EF4-FFF2-40B4-BE49-F238E27FC236}">
                <a16:creationId xmlns:a16="http://schemas.microsoft.com/office/drawing/2014/main" id="{B178FAEE-5725-F45C-3E38-E144B47603C8}"/>
              </a:ext>
            </a:extLst>
          </p:cNvPr>
          <p:cNvSpPr/>
          <p:nvPr/>
        </p:nvSpPr>
        <p:spPr>
          <a:xfrm>
            <a:off x="1172114" y="8323363"/>
            <a:ext cx="5657803" cy="2031325"/>
          </a:xfrm>
          <a:prstGeom prst="rect">
            <a:avLst/>
          </a:prstGeom>
        </p:spPr>
        <p:txBody>
          <a:bodyPr wrap="square">
            <a:spAutoFit/>
          </a:bodyPr>
          <a:lstStyle/>
          <a:p>
            <a:r>
              <a:rPr lang="ja-JP" altLang="en-US" sz="1400" b="1" dirty="0"/>
              <a:t>●個別対応も可能です</a:t>
            </a:r>
          </a:p>
          <a:p>
            <a:r>
              <a:rPr lang="ja-JP" altLang="en-US" sz="1400" b="1" dirty="0"/>
              <a:t>身体の状態や体調に合わせて、食べやすい食事形態への変更や調理法の工夫を行います。</a:t>
            </a:r>
            <a:endParaRPr lang="en-US" altLang="ja-JP" sz="1400" b="1" dirty="0"/>
          </a:p>
          <a:p>
            <a:r>
              <a:rPr lang="ja-JP" altLang="en-US" sz="1400" b="1" dirty="0"/>
              <a:t>また、症状に合わせて糖尿病食、減塩食、腎臓病食など医師の指示のもと個別対応もいたします。</a:t>
            </a:r>
            <a:endParaRPr lang="en-US" altLang="ja-JP" sz="1400" b="1" dirty="0"/>
          </a:p>
          <a:p>
            <a:endParaRPr lang="en-US" altLang="ja-JP" sz="1400" b="1" dirty="0"/>
          </a:p>
          <a:p>
            <a:r>
              <a:rPr lang="ja-JP" altLang="en-US" sz="1400" b="1" dirty="0"/>
              <a:t>◆通常食　　　◆糖尿病食　　◆減塩食　　◆腎臓病食　</a:t>
            </a:r>
            <a:endParaRPr lang="en-US" altLang="ja-JP" sz="1400" b="1" dirty="0"/>
          </a:p>
          <a:p>
            <a:r>
              <a:rPr lang="ja-JP" altLang="en-US" sz="1400" b="1" dirty="0"/>
              <a:t>　◆アレルギー食　◆ソフト食　　◆キザミ食　　◆ミキサー食</a:t>
            </a:r>
          </a:p>
          <a:p>
            <a:endParaRPr lang="ja-JP" altLang="en-US" sz="1400" dirty="0"/>
          </a:p>
        </p:txBody>
      </p:sp>
      <p:pic>
        <p:nvPicPr>
          <p:cNvPr id="5" name="Picture 2" descr="美味しそうにご飯を食べるお婆さんのイラスト">
            <a:extLst>
              <a:ext uri="{FF2B5EF4-FFF2-40B4-BE49-F238E27FC236}">
                <a16:creationId xmlns:a16="http://schemas.microsoft.com/office/drawing/2014/main" id="{71D40ADC-A514-BAB1-2E1C-C30A93E6184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18972" y="4586514"/>
            <a:ext cx="2002971" cy="1436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616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293475"/>
            <a:ext cx="7482904" cy="253945"/>
          </a:xfrm>
          <a:prstGeom prst="rect">
            <a:avLst/>
          </a:prstGeom>
        </p:spPr>
      </p:pic>
      <p:pic>
        <p:nvPicPr>
          <p:cNvPr id="3" name="図 2">
            <a:extLst>
              <a:ext uri="{FF2B5EF4-FFF2-40B4-BE49-F238E27FC236}">
                <a16:creationId xmlns:a16="http://schemas.microsoft.com/office/drawing/2014/main" id="{66418224-7DFF-3F68-9A1E-9B2554AE66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10354688"/>
            <a:ext cx="7482904" cy="253945"/>
          </a:xfrm>
          <a:prstGeom prst="rect">
            <a:avLst/>
          </a:prstGeom>
        </p:spPr>
      </p:pic>
      <p:sp>
        <p:nvSpPr>
          <p:cNvPr id="11" name="Rectangle 1">
            <a:extLst>
              <a:ext uri="{FF2B5EF4-FFF2-40B4-BE49-F238E27FC236}">
                <a16:creationId xmlns:a16="http://schemas.microsoft.com/office/drawing/2014/main" id="{C48E74FA-03B0-1B11-6645-86A456919BA4}"/>
              </a:ext>
            </a:extLst>
          </p:cNvPr>
          <p:cNvSpPr txBox="1">
            <a:spLocks/>
          </p:cNvSpPr>
          <p:nvPr/>
        </p:nvSpPr>
        <p:spPr>
          <a:xfrm>
            <a:off x="146335" y="293475"/>
            <a:ext cx="6326460" cy="1181480"/>
          </a:xfrm>
          <a:prstGeom prst="rect">
            <a:avLst/>
          </a:prstGeom>
        </p:spPr>
        <p:txBody>
          <a:bodyPr vert="horz" lIns="45720" rIns="45720" anchor="ctr">
            <a:noAutofit/>
          </a:bodyPr>
          <a:lstStyle>
            <a:lvl1pPr algn="l" rtl="0" eaLnBrk="1" latinLnBrk="0" hangingPunct="1">
              <a:spcBef>
                <a:spcPct val="0"/>
              </a:spcBef>
              <a:buNone/>
              <a:defRPr kumimoji="1" sz="4600" kern="1200">
                <a:solidFill>
                  <a:schemeClr val="tx1"/>
                </a:solidFill>
                <a:latin typeface="+mj-lt"/>
                <a:ea typeface="+mj-ea"/>
                <a:cs typeface="+mj-cs"/>
              </a:defRPr>
            </a:lvl1pPr>
          </a:lstStyle>
          <a:p>
            <a:r>
              <a:rPr lang="ja-JP" altLang="en-US" sz="2400" dirty="0">
                <a:solidFill>
                  <a:srgbClr val="002060"/>
                </a:solidFill>
                <a:latin typeface="+mj-ea"/>
              </a:rPr>
              <a:t>有料老人ホームの</a:t>
            </a:r>
            <a:r>
              <a:rPr lang="en-US" altLang="ja-JP" sz="2400" dirty="0">
                <a:solidFill>
                  <a:srgbClr val="002060"/>
                </a:solidFill>
                <a:latin typeface="+mj-ea"/>
              </a:rPr>
              <a:t>1</a:t>
            </a:r>
            <a:r>
              <a:rPr lang="ja-JP" altLang="en-US" sz="2400" dirty="0">
                <a:solidFill>
                  <a:srgbClr val="002060"/>
                </a:solidFill>
                <a:latin typeface="+mj-ea"/>
              </a:rPr>
              <a:t>日</a:t>
            </a:r>
            <a:endParaRPr lang="ja-JP" sz="2400" dirty="0">
              <a:solidFill>
                <a:srgbClr val="002060"/>
              </a:solidFill>
              <a:latin typeface="+mj-ea"/>
            </a:endParaRPr>
          </a:p>
        </p:txBody>
      </p:sp>
      <p:graphicFrame>
        <p:nvGraphicFramePr>
          <p:cNvPr id="14" name="コンテンツ プレースホルダー 10">
            <a:extLst>
              <a:ext uri="{FF2B5EF4-FFF2-40B4-BE49-F238E27FC236}">
                <a16:creationId xmlns:a16="http://schemas.microsoft.com/office/drawing/2014/main" id="{0682F060-75E4-D31D-4FC2-A6DB0A98A9B9}"/>
              </a:ext>
            </a:extLst>
          </p:cNvPr>
          <p:cNvGraphicFramePr>
            <a:graphicFrameLocks/>
          </p:cNvGraphicFramePr>
          <p:nvPr>
            <p:extLst>
              <p:ext uri="{D42A27DB-BD31-4B8C-83A1-F6EECF244321}">
                <p14:modId xmlns:p14="http://schemas.microsoft.com/office/powerpoint/2010/main" val="794066485"/>
              </p:ext>
            </p:extLst>
          </p:nvPr>
        </p:nvGraphicFramePr>
        <p:xfrm>
          <a:off x="702142" y="1274023"/>
          <a:ext cx="3898888" cy="24166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 name="Picture 12" descr="「歯磨きイラスト老人」の画像検索結果">
            <a:extLst>
              <a:ext uri="{FF2B5EF4-FFF2-40B4-BE49-F238E27FC236}">
                <a16:creationId xmlns:a16="http://schemas.microsoft.com/office/drawing/2014/main" id="{489F5F35-7AD8-500B-FFB8-52EF4A12C2AB}"/>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85542" y="1262743"/>
            <a:ext cx="918062" cy="39554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体操イラスト老人」の画像検索結果">
            <a:extLst>
              <a:ext uri="{FF2B5EF4-FFF2-40B4-BE49-F238E27FC236}">
                <a16:creationId xmlns:a16="http://schemas.microsoft.com/office/drawing/2014/main" id="{7781778A-03C8-FCBB-411E-7E3829D7100E}"/>
              </a:ext>
            </a:extLst>
          </p:cNvPr>
          <p:cNvPicPr>
            <a:picLocks noChangeAspect="1" noChangeArrowheads="1"/>
          </p:cNvPicPr>
          <p:nvPr/>
        </p:nvPicPr>
        <p:blipFill>
          <a:blip r:embed="rId10">
            <a:clrChange>
              <a:clrFrom>
                <a:srgbClr val="F3F6FD"/>
              </a:clrFrom>
              <a:clrTo>
                <a:srgbClr val="F3F6FD">
                  <a:alpha val="0"/>
                </a:srgbClr>
              </a:clrTo>
            </a:clrChange>
            <a:extLst>
              <a:ext uri="{28A0092B-C50C-407E-A947-70E740481C1C}">
                <a14:useLocalDpi xmlns:a14="http://schemas.microsoft.com/office/drawing/2010/main" val="0"/>
              </a:ext>
            </a:extLst>
          </a:blip>
          <a:srcRect/>
          <a:stretch>
            <a:fillRect/>
          </a:stretch>
        </p:blipFill>
        <p:spPr bwMode="auto">
          <a:xfrm>
            <a:off x="3249507" y="1710845"/>
            <a:ext cx="1109830" cy="3893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 descr="「歯磨きイラスト老人」の画像検索結果">
            <a:extLst>
              <a:ext uri="{FF2B5EF4-FFF2-40B4-BE49-F238E27FC236}">
                <a16:creationId xmlns:a16="http://schemas.microsoft.com/office/drawing/2014/main" id="{461DC259-8B3F-858D-BBFC-D3F0917C1757}"/>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855780" y="2149382"/>
            <a:ext cx="1171147" cy="516746"/>
          </a:xfrm>
          <a:prstGeom prst="rect">
            <a:avLst/>
          </a:prstGeom>
          <a:noFill/>
          <a:extLst>
            <a:ext uri="{909E8E84-426E-40DD-AFC4-6F175D3DCCD1}">
              <a14:hiddenFill xmlns:a14="http://schemas.microsoft.com/office/drawing/2010/main">
                <a:solidFill>
                  <a:srgbClr val="FFFFFF"/>
                </a:solidFill>
              </a14:hiddenFill>
            </a:ext>
          </a:extLst>
        </p:spPr>
      </p:pic>
      <p:pic>
        <p:nvPicPr>
          <p:cNvPr id="18" name="図 17">
            <a:extLst>
              <a:ext uri="{FF2B5EF4-FFF2-40B4-BE49-F238E27FC236}">
                <a16:creationId xmlns:a16="http://schemas.microsoft.com/office/drawing/2014/main" id="{21D08EC8-3F43-531F-F8F1-E561B48D59B2}"/>
              </a:ext>
            </a:extLst>
          </p:cNvPr>
          <p:cNvPicPr>
            <a:picLocks noChangeAspect="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09565" y="2666507"/>
            <a:ext cx="959206" cy="490713"/>
          </a:xfrm>
          <a:prstGeom prst="rect">
            <a:avLst/>
          </a:prstGeom>
        </p:spPr>
      </p:pic>
      <p:pic>
        <p:nvPicPr>
          <p:cNvPr id="19" name="図 18">
            <a:extLst>
              <a:ext uri="{FF2B5EF4-FFF2-40B4-BE49-F238E27FC236}">
                <a16:creationId xmlns:a16="http://schemas.microsoft.com/office/drawing/2014/main" id="{7BE7CB05-AA66-20A9-7D12-08EA8C9D868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508783" y="3196149"/>
            <a:ext cx="759988" cy="480726"/>
          </a:xfrm>
          <a:prstGeom prst="rect">
            <a:avLst/>
          </a:prstGeom>
        </p:spPr>
      </p:pic>
      <p:graphicFrame>
        <p:nvGraphicFramePr>
          <p:cNvPr id="25" name="コンテンツ プレースホルダー 2">
            <a:extLst>
              <a:ext uri="{FF2B5EF4-FFF2-40B4-BE49-F238E27FC236}">
                <a16:creationId xmlns:a16="http://schemas.microsoft.com/office/drawing/2014/main" id="{C2E65192-F733-5995-3BD0-A55D1158A414}"/>
              </a:ext>
            </a:extLst>
          </p:cNvPr>
          <p:cNvGraphicFramePr>
            <a:graphicFrameLocks/>
          </p:cNvGraphicFramePr>
          <p:nvPr>
            <p:extLst>
              <p:ext uri="{D42A27DB-BD31-4B8C-83A1-F6EECF244321}">
                <p14:modId xmlns:p14="http://schemas.microsoft.com/office/powerpoint/2010/main" val="464564125"/>
              </p:ext>
            </p:extLst>
          </p:nvPr>
        </p:nvGraphicFramePr>
        <p:xfrm>
          <a:off x="2209266" y="3739942"/>
          <a:ext cx="4119009" cy="2606767"/>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pSp>
        <p:nvGrpSpPr>
          <p:cNvPr id="21" name="グループ化 20">
            <a:extLst>
              <a:ext uri="{FF2B5EF4-FFF2-40B4-BE49-F238E27FC236}">
                <a16:creationId xmlns:a16="http://schemas.microsoft.com/office/drawing/2014/main" id="{BD9DC96A-8433-AA72-B229-D91DE728F93E}"/>
              </a:ext>
            </a:extLst>
          </p:cNvPr>
          <p:cNvGrpSpPr/>
          <p:nvPr/>
        </p:nvGrpSpPr>
        <p:grpSpPr>
          <a:xfrm>
            <a:off x="4364960" y="3494429"/>
            <a:ext cx="260832" cy="260832"/>
            <a:chOff x="3703693" y="1661969"/>
            <a:chExt cx="260832" cy="260832"/>
          </a:xfrm>
        </p:grpSpPr>
        <p:sp>
          <p:nvSpPr>
            <p:cNvPr id="23" name="矢印: 下 22">
              <a:extLst>
                <a:ext uri="{FF2B5EF4-FFF2-40B4-BE49-F238E27FC236}">
                  <a16:creationId xmlns:a16="http://schemas.microsoft.com/office/drawing/2014/main" id="{863D2915-04A6-2787-E715-17786CA9E120}"/>
                </a:ext>
              </a:extLst>
            </p:cNvPr>
            <p:cNvSpPr/>
            <p:nvPr/>
          </p:nvSpPr>
          <p:spPr>
            <a:xfrm>
              <a:off x="3703693" y="1661969"/>
              <a:ext cx="260832" cy="260832"/>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ja-JP" altLang="en-US"/>
            </a:p>
          </p:txBody>
        </p:sp>
        <p:sp>
          <p:nvSpPr>
            <p:cNvPr id="24" name="矢印: 下 4">
              <a:extLst>
                <a:ext uri="{FF2B5EF4-FFF2-40B4-BE49-F238E27FC236}">
                  <a16:creationId xmlns:a16="http://schemas.microsoft.com/office/drawing/2014/main" id="{5500BFCE-0222-566A-38F9-29BAC1B9B00B}"/>
                </a:ext>
              </a:extLst>
            </p:cNvPr>
            <p:cNvSpPr txBox="1"/>
            <p:nvPr/>
          </p:nvSpPr>
          <p:spPr>
            <a:xfrm>
              <a:off x="3762380" y="1661969"/>
              <a:ext cx="143458" cy="19627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kumimoji="1" lang="ja-JP" altLang="en-US" sz="1100" kern="1200"/>
            </a:p>
          </p:txBody>
        </p:sp>
      </p:grpSp>
      <p:pic>
        <p:nvPicPr>
          <p:cNvPr id="26" name="図 25">
            <a:extLst>
              <a:ext uri="{FF2B5EF4-FFF2-40B4-BE49-F238E27FC236}">
                <a16:creationId xmlns:a16="http://schemas.microsoft.com/office/drawing/2014/main" id="{A69D78C0-7A86-A751-8AFF-781E48C6D77B}"/>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468064" y="3699963"/>
            <a:ext cx="648222" cy="501661"/>
          </a:xfrm>
          <a:prstGeom prst="rect">
            <a:avLst/>
          </a:prstGeom>
        </p:spPr>
      </p:pic>
      <p:pic>
        <p:nvPicPr>
          <p:cNvPr id="27" name="Picture 6" descr="「おやつイラスト老人」の画像検索結果">
            <a:extLst>
              <a:ext uri="{FF2B5EF4-FFF2-40B4-BE49-F238E27FC236}">
                <a16:creationId xmlns:a16="http://schemas.microsoft.com/office/drawing/2014/main" id="{1B3743F4-02CF-BEE6-1CE5-57863EC8BC5A}"/>
              </a:ext>
            </a:extLst>
          </p:cNvPr>
          <p:cNvPicPr>
            <a:picLocks noChangeAspect="1" noChangeArrowheads="1"/>
          </p:cNvPicPr>
          <p:nvPr/>
        </p:nvPicPr>
        <p:blipFill>
          <a:blip r:embed="rId2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62459" y="4187743"/>
            <a:ext cx="903638" cy="571974"/>
          </a:xfrm>
          <a:prstGeom prst="rect">
            <a:avLst/>
          </a:prstGeom>
          <a:noFill/>
          <a:extLst>
            <a:ext uri="{909E8E84-426E-40DD-AFC4-6F175D3DCCD1}">
              <a14:hiddenFill xmlns:a14="http://schemas.microsoft.com/office/drawing/2010/main">
                <a:solidFill>
                  <a:srgbClr val="FFFFFF"/>
                </a:solidFill>
              </a14:hiddenFill>
            </a:ext>
          </a:extLst>
        </p:spPr>
      </p:pic>
      <p:pic>
        <p:nvPicPr>
          <p:cNvPr id="28" name="図 27">
            <a:extLst>
              <a:ext uri="{FF2B5EF4-FFF2-40B4-BE49-F238E27FC236}">
                <a16:creationId xmlns:a16="http://schemas.microsoft.com/office/drawing/2014/main" id="{2C8BEA99-1C7E-87F3-9857-7FED0A29023C}"/>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667995" y="4838745"/>
            <a:ext cx="879938" cy="490495"/>
          </a:xfrm>
          <a:prstGeom prst="rect">
            <a:avLst/>
          </a:prstGeom>
        </p:spPr>
      </p:pic>
      <p:pic>
        <p:nvPicPr>
          <p:cNvPr id="29" name="図 28">
            <a:extLst>
              <a:ext uri="{FF2B5EF4-FFF2-40B4-BE49-F238E27FC236}">
                <a16:creationId xmlns:a16="http://schemas.microsoft.com/office/drawing/2014/main" id="{342E1B36-9466-B3E5-D742-B29D4A8064F2}"/>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294904" y="5316924"/>
            <a:ext cx="505222" cy="515126"/>
          </a:xfrm>
          <a:prstGeom prst="rect">
            <a:avLst/>
          </a:prstGeom>
        </p:spPr>
      </p:pic>
      <p:pic>
        <p:nvPicPr>
          <p:cNvPr id="30" name="Picture 14" descr="「寝るイラスト老人」の画像検索結果">
            <a:extLst>
              <a:ext uri="{FF2B5EF4-FFF2-40B4-BE49-F238E27FC236}">
                <a16:creationId xmlns:a16="http://schemas.microsoft.com/office/drawing/2014/main" id="{132CDCC8-C7C4-5860-72C9-289E5A31787E}"/>
              </a:ext>
            </a:extLst>
          </p:cNvPr>
          <p:cNvPicPr>
            <a:picLocks noChangeAspect="1" noChangeArrowheads="1"/>
          </p:cNvPicPr>
          <p:nvPr/>
        </p:nvPicPr>
        <p:blipFill rotWithShape="1">
          <a:blip r:embed="rId24">
            <a:clrChange>
              <a:clrFrom>
                <a:srgbClr val="FFFFFF"/>
              </a:clrFrom>
              <a:clrTo>
                <a:srgbClr val="FFFFFF">
                  <a:alpha val="0"/>
                </a:srgbClr>
              </a:clrTo>
            </a:clrChange>
            <a:extLst>
              <a:ext uri="{28A0092B-C50C-407E-A947-70E740481C1C}">
                <a14:useLocalDpi xmlns:a14="http://schemas.microsoft.com/office/drawing/2010/main" val="0"/>
              </a:ext>
            </a:extLst>
          </a:blip>
          <a:srcRect l="57003"/>
          <a:stretch/>
        </p:blipFill>
        <p:spPr bwMode="auto">
          <a:xfrm>
            <a:off x="5313574" y="5774639"/>
            <a:ext cx="862329" cy="552933"/>
          </a:xfrm>
          <a:prstGeom prst="rect">
            <a:avLst/>
          </a:prstGeom>
          <a:noFill/>
          <a:extLst>
            <a:ext uri="{909E8E84-426E-40DD-AFC4-6F175D3DCCD1}">
              <a14:hiddenFill xmlns:a14="http://schemas.microsoft.com/office/drawing/2010/main">
                <a:solidFill>
                  <a:srgbClr val="FFFFFF"/>
                </a:solidFill>
              </a14:hiddenFill>
            </a:ext>
          </a:extLst>
        </p:spPr>
      </p:pic>
      <p:pic>
        <p:nvPicPr>
          <p:cNvPr id="31" name="図 30" descr="画像のプレビュー">
            <a:extLst>
              <a:ext uri="{FF2B5EF4-FFF2-40B4-BE49-F238E27FC236}">
                <a16:creationId xmlns:a16="http://schemas.microsoft.com/office/drawing/2014/main" id="{7AB19B3E-70BC-56F7-D479-85DA043E25E5}"/>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4903303" y="1098188"/>
            <a:ext cx="2835680" cy="248369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33" name="Picture 4" descr="建物の前を歩く人々&#10;&#10;低い精度で自動的に生成された説明">
            <a:extLst>
              <a:ext uri="{FF2B5EF4-FFF2-40B4-BE49-F238E27FC236}">
                <a16:creationId xmlns:a16="http://schemas.microsoft.com/office/drawing/2014/main" id="{155A3EAA-CCF7-EA90-2997-3E46230B0AC8}"/>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107964" y="8398706"/>
            <a:ext cx="2671602" cy="1955982"/>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34" name="図 33">
            <a:extLst>
              <a:ext uri="{FF2B5EF4-FFF2-40B4-BE49-F238E27FC236}">
                <a16:creationId xmlns:a16="http://schemas.microsoft.com/office/drawing/2014/main" id="{A065E1B9-34AA-A10F-768C-F478D3508EF4}"/>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5074898" y="6386368"/>
            <a:ext cx="2671602" cy="2093204"/>
          </a:xfrm>
          <a:prstGeom prst="rect">
            <a:avLst/>
          </a:prstGeom>
          <a:effectLst>
            <a:softEdge rad="127000"/>
          </a:effectLst>
        </p:spPr>
      </p:pic>
      <p:sp>
        <p:nvSpPr>
          <p:cNvPr id="6" name="object 23">
            <a:extLst>
              <a:ext uri="{FF2B5EF4-FFF2-40B4-BE49-F238E27FC236}">
                <a16:creationId xmlns:a16="http://schemas.microsoft.com/office/drawing/2014/main" id="{36157DA0-DA32-186F-B2B9-05A12D18EA3F}"/>
              </a:ext>
            </a:extLst>
          </p:cNvPr>
          <p:cNvSpPr txBox="1"/>
          <p:nvPr/>
        </p:nvSpPr>
        <p:spPr>
          <a:xfrm>
            <a:off x="1954007" y="6690005"/>
            <a:ext cx="3420000" cy="208390"/>
          </a:xfrm>
          <a:prstGeom prst="rect">
            <a:avLst/>
          </a:prstGeom>
        </p:spPr>
        <p:txBody>
          <a:bodyPr vert="horz" wrap="square" lIns="0" tIns="15875" rIns="0" bIns="0" rtlCol="0">
            <a:spAutoFit/>
          </a:bodyPr>
          <a:lstStyle/>
          <a:p>
            <a:pPr marR="5080" algn="ctr">
              <a:lnSpc>
                <a:spcPct val="100000"/>
              </a:lnSpc>
              <a:spcBef>
                <a:spcPts val="125"/>
              </a:spcBef>
            </a:pPr>
            <a:r>
              <a:rPr sz="1250" spc="125" dirty="0">
                <a:latin typeface="メイリオ"/>
                <a:cs typeface="メイリオ"/>
              </a:rPr>
              <a:t>お</a:t>
            </a:r>
            <a:r>
              <a:rPr lang="ja-JP" altLang="en-US" sz="1250" spc="125" dirty="0">
                <a:latin typeface="メイリオ"/>
                <a:cs typeface="メイリオ"/>
              </a:rPr>
              <a:t>散歩</a:t>
            </a:r>
            <a:endParaRPr sz="2650" dirty="0">
              <a:latin typeface="メイリオ"/>
              <a:cs typeface="メイリオ"/>
            </a:endParaRPr>
          </a:p>
        </p:txBody>
      </p:sp>
      <p:sp>
        <p:nvSpPr>
          <p:cNvPr id="7" name="object 23">
            <a:extLst>
              <a:ext uri="{FF2B5EF4-FFF2-40B4-BE49-F238E27FC236}">
                <a16:creationId xmlns:a16="http://schemas.microsoft.com/office/drawing/2014/main" id="{5FD60F74-07F2-44EA-5FF6-EE3A55E4C18F}"/>
              </a:ext>
            </a:extLst>
          </p:cNvPr>
          <p:cNvSpPr txBox="1"/>
          <p:nvPr/>
        </p:nvSpPr>
        <p:spPr>
          <a:xfrm>
            <a:off x="5655176" y="6237406"/>
            <a:ext cx="3420000" cy="208390"/>
          </a:xfrm>
          <a:prstGeom prst="rect">
            <a:avLst/>
          </a:prstGeom>
        </p:spPr>
        <p:txBody>
          <a:bodyPr vert="horz" wrap="square" lIns="0" tIns="15875" rIns="0" bIns="0" rtlCol="0">
            <a:spAutoFit/>
          </a:bodyPr>
          <a:lstStyle/>
          <a:p>
            <a:pPr marR="5080" algn="ctr">
              <a:lnSpc>
                <a:spcPct val="100000"/>
              </a:lnSpc>
              <a:spcBef>
                <a:spcPts val="125"/>
              </a:spcBef>
            </a:pPr>
            <a:r>
              <a:rPr lang="ja-JP" altLang="en-US" sz="1250" spc="125" dirty="0">
                <a:latin typeface="メイリオ"/>
                <a:cs typeface="メイリオ"/>
              </a:rPr>
              <a:t>節分</a:t>
            </a:r>
            <a:endParaRPr sz="2650" dirty="0">
              <a:latin typeface="メイリオ"/>
              <a:cs typeface="メイリオ"/>
            </a:endParaRPr>
          </a:p>
        </p:txBody>
      </p:sp>
      <p:sp>
        <p:nvSpPr>
          <p:cNvPr id="8" name="object 23">
            <a:extLst>
              <a:ext uri="{FF2B5EF4-FFF2-40B4-BE49-F238E27FC236}">
                <a16:creationId xmlns:a16="http://schemas.microsoft.com/office/drawing/2014/main" id="{BAD99187-97E3-BF98-BF4D-BC79E87CD1EF}"/>
              </a:ext>
            </a:extLst>
          </p:cNvPr>
          <p:cNvSpPr txBox="1"/>
          <p:nvPr/>
        </p:nvSpPr>
        <p:spPr>
          <a:xfrm>
            <a:off x="3837515" y="8398706"/>
            <a:ext cx="3420000" cy="208390"/>
          </a:xfrm>
          <a:prstGeom prst="rect">
            <a:avLst/>
          </a:prstGeom>
        </p:spPr>
        <p:txBody>
          <a:bodyPr vert="horz" wrap="square" lIns="0" tIns="15875" rIns="0" bIns="0" rtlCol="0">
            <a:spAutoFit/>
          </a:bodyPr>
          <a:lstStyle/>
          <a:p>
            <a:pPr marR="5080" algn="ctr">
              <a:lnSpc>
                <a:spcPct val="100000"/>
              </a:lnSpc>
              <a:spcBef>
                <a:spcPts val="125"/>
              </a:spcBef>
            </a:pPr>
            <a:r>
              <a:rPr lang="ja-JP" altLang="en-US" sz="1250" spc="125" dirty="0">
                <a:latin typeface="メイリオ"/>
                <a:cs typeface="メイリオ"/>
              </a:rPr>
              <a:t>ボランティア様によるよさこい</a:t>
            </a:r>
            <a:endParaRPr sz="2650" dirty="0">
              <a:latin typeface="メイリオ"/>
              <a:cs typeface="メイリオ"/>
            </a:endParaRPr>
          </a:p>
        </p:txBody>
      </p:sp>
      <p:sp>
        <p:nvSpPr>
          <p:cNvPr id="20" name="object 23">
            <a:extLst>
              <a:ext uri="{FF2B5EF4-FFF2-40B4-BE49-F238E27FC236}">
                <a16:creationId xmlns:a16="http://schemas.microsoft.com/office/drawing/2014/main" id="{E4D8BB1F-6ED6-8882-3ADB-B632E9343ED5}"/>
              </a:ext>
            </a:extLst>
          </p:cNvPr>
          <p:cNvSpPr txBox="1"/>
          <p:nvPr/>
        </p:nvSpPr>
        <p:spPr>
          <a:xfrm>
            <a:off x="5655176" y="843118"/>
            <a:ext cx="3420000" cy="208390"/>
          </a:xfrm>
          <a:prstGeom prst="rect">
            <a:avLst/>
          </a:prstGeom>
        </p:spPr>
        <p:txBody>
          <a:bodyPr vert="horz" wrap="square" lIns="0" tIns="15875" rIns="0" bIns="0" rtlCol="0">
            <a:spAutoFit/>
          </a:bodyPr>
          <a:lstStyle/>
          <a:p>
            <a:pPr marR="5080" algn="ctr">
              <a:lnSpc>
                <a:spcPct val="100000"/>
              </a:lnSpc>
              <a:spcBef>
                <a:spcPts val="125"/>
              </a:spcBef>
            </a:pPr>
            <a:r>
              <a:rPr lang="ja-JP" altLang="en-US" sz="1250" spc="125" dirty="0">
                <a:latin typeface="メイリオ"/>
                <a:cs typeface="メイリオ"/>
              </a:rPr>
              <a:t>習字</a:t>
            </a:r>
            <a:endParaRPr sz="2650" dirty="0">
              <a:latin typeface="メイリオ"/>
              <a:cs typeface="メイリオ"/>
            </a:endParaRPr>
          </a:p>
        </p:txBody>
      </p:sp>
      <p:pic>
        <p:nvPicPr>
          <p:cNvPr id="22" name="図 21">
            <a:extLst>
              <a:ext uri="{FF2B5EF4-FFF2-40B4-BE49-F238E27FC236}">
                <a16:creationId xmlns:a16="http://schemas.microsoft.com/office/drawing/2014/main" id="{C83D79FA-914B-DD30-0D5F-0459F02636E2}"/>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0526" y="3621236"/>
            <a:ext cx="2351152" cy="2400819"/>
          </a:xfrm>
          <a:prstGeom prst="ellipse">
            <a:avLst/>
          </a:prstGeom>
          <a:effectLst>
            <a:softEdge rad="127000"/>
          </a:effectLst>
        </p:spPr>
      </p:pic>
      <p:pic>
        <p:nvPicPr>
          <p:cNvPr id="32" name="図 31" descr="画像のプレビュー">
            <a:extLst>
              <a:ext uri="{FF2B5EF4-FFF2-40B4-BE49-F238E27FC236}">
                <a16:creationId xmlns:a16="http://schemas.microsoft.com/office/drawing/2014/main" id="{2F51F4FC-19F1-B073-9B1B-02FCABD70C91}"/>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46335" y="6386368"/>
            <a:ext cx="4277312" cy="3968320"/>
          </a:xfrm>
          <a:prstGeom prst="ellipse">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35" name="Picture 4" descr="絵を描くお爺さんのイラスト">
            <a:extLst>
              <a:ext uri="{FF2B5EF4-FFF2-40B4-BE49-F238E27FC236}">
                <a16:creationId xmlns:a16="http://schemas.microsoft.com/office/drawing/2014/main" id="{7FD7F4D8-46D4-4B60-3D98-B90340527C26}"/>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80994" y="5222590"/>
            <a:ext cx="1607879" cy="981622"/>
          </a:xfrm>
          <a:prstGeom prst="rect">
            <a:avLst/>
          </a:prstGeom>
          <a:noFill/>
          <a:extLst>
            <a:ext uri="{909E8E84-426E-40DD-AFC4-6F175D3DCCD1}">
              <a14:hiddenFill xmlns:a14="http://schemas.microsoft.com/office/drawing/2010/main">
                <a:solidFill>
                  <a:srgbClr val="FFFFFF"/>
                </a:solidFill>
              </a14:hiddenFill>
            </a:ext>
          </a:extLst>
        </p:spPr>
      </p:pic>
      <p:sp>
        <p:nvSpPr>
          <p:cNvPr id="37" name="object 23">
            <a:extLst>
              <a:ext uri="{FF2B5EF4-FFF2-40B4-BE49-F238E27FC236}">
                <a16:creationId xmlns:a16="http://schemas.microsoft.com/office/drawing/2014/main" id="{A383B263-38DF-E5CD-CF00-5BE231C23514}"/>
              </a:ext>
            </a:extLst>
          </p:cNvPr>
          <p:cNvSpPr txBox="1"/>
          <p:nvPr/>
        </p:nvSpPr>
        <p:spPr>
          <a:xfrm>
            <a:off x="-829012" y="3527659"/>
            <a:ext cx="3420000" cy="208390"/>
          </a:xfrm>
          <a:prstGeom prst="rect">
            <a:avLst/>
          </a:prstGeom>
        </p:spPr>
        <p:txBody>
          <a:bodyPr vert="horz" wrap="square" lIns="0" tIns="15875" rIns="0" bIns="0" rtlCol="0">
            <a:spAutoFit/>
          </a:bodyPr>
          <a:lstStyle/>
          <a:p>
            <a:pPr marR="5080" algn="ctr">
              <a:lnSpc>
                <a:spcPct val="100000"/>
              </a:lnSpc>
              <a:spcBef>
                <a:spcPts val="125"/>
              </a:spcBef>
            </a:pPr>
            <a:r>
              <a:rPr lang="ja-JP" altLang="en-US" sz="1250" spc="125" dirty="0">
                <a:latin typeface="メイリオ"/>
                <a:cs typeface="メイリオ"/>
              </a:rPr>
              <a:t>レクリエーション</a:t>
            </a:r>
            <a:endParaRPr sz="2650" dirty="0">
              <a:latin typeface="メイリオ"/>
              <a:cs typeface="メイリオ"/>
            </a:endParaRPr>
          </a:p>
        </p:txBody>
      </p:sp>
    </p:spTree>
    <p:extLst>
      <p:ext uri="{BB962C8B-B14F-4D97-AF65-F5344CB8AC3E}">
        <p14:creationId xmlns:p14="http://schemas.microsoft.com/office/powerpoint/2010/main" val="2707088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293475"/>
            <a:ext cx="7482904" cy="253945"/>
          </a:xfrm>
          <a:prstGeom prst="rect">
            <a:avLst/>
          </a:prstGeom>
        </p:spPr>
      </p:pic>
      <p:pic>
        <p:nvPicPr>
          <p:cNvPr id="3" name="図 2">
            <a:extLst>
              <a:ext uri="{FF2B5EF4-FFF2-40B4-BE49-F238E27FC236}">
                <a16:creationId xmlns:a16="http://schemas.microsoft.com/office/drawing/2014/main" id="{66418224-7DFF-3F68-9A1E-9B2554AE66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10354688"/>
            <a:ext cx="7482904" cy="253945"/>
          </a:xfrm>
          <a:prstGeom prst="rect">
            <a:avLst/>
          </a:prstGeom>
        </p:spPr>
      </p:pic>
      <p:grpSp>
        <p:nvGrpSpPr>
          <p:cNvPr id="21" name="グループ化 20">
            <a:extLst>
              <a:ext uri="{FF2B5EF4-FFF2-40B4-BE49-F238E27FC236}">
                <a16:creationId xmlns:a16="http://schemas.microsoft.com/office/drawing/2014/main" id="{BD9DC96A-8433-AA72-B229-D91DE728F93E}"/>
              </a:ext>
            </a:extLst>
          </p:cNvPr>
          <p:cNvGrpSpPr/>
          <p:nvPr/>
        </p:nvGrpSpPr>
        <p:grpSpPr>
          <a:xfrm>
            <a:off x="4364960" y="3494429"/>
            <a:ext cx="260832" cy="260832"/>
            <a:chOff x="3703693" y="1661969"/>
            <a:chExt cx="260832" cy="260832"/>
          </a:xfrm>
        </p:grpSpPr>
        <p:sp>
          <p:nvSpPr>
            <p:cNvPr id="23" name="矢印: 下 22">
              <a:extLst>
                <a:ext uri="{FF2B5EF4-FFF2-40B4-BE49-F238E27FC236}">
                  <a16:creationId xmlns:a16="http://schemas.microsoft.com/office/drawing/2014/main" id="{863D2915-04A6-2787-E715-17786CA9E120}"/>
                </a:ext>
              </a:extLst>
            </p:cNvPr>
            <p:cNvSpPr/>
            <p:nvPr/>
          </p:nvSpPr>
          <p:spPr>
            <a:xfrm>
              <a:off x="3703693" y="1661969"/>
              <a:ext cx="260832" cy="260832"/>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ja-JP" altLang="en-US"/>
            </a:p>
          </p:txBody>
        </p:sp>
        <p:sp>
          <p:nvSpPr>
            <p:cNvPr id="24" name="矢印: 下 4">
              <a:extLst>
                <a:ext uri="{FF2B5EF4-FFF2-40B4-BE49-F238E27FC236}">
                  <a16:creationId xmlns:a16="http://schemas.microsoft.com/office/drawing/2014/main" id="{5500BFCE-0222-566A-38F9-29BAC1B9B00B}"/>
                </a:ext>
              </a:extLst>
            </p:cNvPr>
            <p:cNvSpPr txBox="1"/>
            <p:nvPr/>
          </p:nvSpPr>
          <p:spPr>
            <a:xfrm>
              <a:off x="3762380" y="1661969"/>
              <a:ext cx="143458" cy="19627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kumimoji="1" lang="ja-JP" altLang="en-US" sz="1100" kern="1200"/>
            </a:p>
          </p:txBody>
        </p:sp>
      </p:grpSp>
      <p:sp>
        <p:nvSpPr>
          <p:cNvPr id="2" name="タイトル 1">
            <a:extLst>
              <a:ext uri="{FF2B5EF4-FFF2-40B4-BE49-F238E27FC236}">
                <a16:creationId xmlns:a16="http://schemas.microsoft.com/office/drawing/2014/main" id="{6CCECB50-7148-2FB9-03CB-A85946E7FE5A}"/>
              </a:ext>
            </a:extLst>
          </p:cNvPr>
          <p:cNvSpPr txBox="1">
            <a:spLocks/>
          </p:cNvSpPr>
          <p:nvPr/>
        </p:nvSpPr>
        <p:spPr>
          <a:xfrm>
            <a:off x="2088529" y="838144"/>
            <a:ext cx="6172200" cy="686949"/>
          </a:xfrm>
          <a:prstGeom prst="rect">
            <a:avLst/>
          </a:prstGeom>
        </p:spPr>
        <p:txBody>
          <a:bodyPr>
            <a:normAutofit/>
          </a:bodyPr>
          <a:lstStyle>
            <a:lvl1pPr algn="l" defTabSz="776288" rtl="0" eaLnBrk="1" fontAlgn="base" hangingPunct="1">
              <a:lnSpc>
                <a:spcPct val="90000"/>
              </a:lnSpc>
              <a:spcBef>
                <a:spcPct val="0"/>
              </a:spcBef>
              <a:spcAft>
                <a:spcPct val="0"/>
              </a:spcAft>
              <a:defRPr kumimoji="1" sz="3700" kern="1200">
                <a:solidFill>
                  <a:schemeClr val="tx1"/>
                </a:solidFill>
                <a:latin typeface="+mj-lt"/>
                <a:ea typeface="+mj-ea"/>
                <a:cs typeface="+mj-cs"/>
              </a:defRPr>
            </a:lvl1pPr>
            <a:lvl2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2pPr>
            <a:lvl3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3pPr>
            <a:lvl4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4pPr>
            <a:lvl5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5pPr>
            <a:lvl6pPr marL="4572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6pPr>
            <a:lvl7pPr marL="9144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7pPr>
            <a:lvl8pPr marL="13716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8pPr>
            <a:lvl9pPr marL="18288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9pPr>
          </a:lstStyle>
          <a:p>
            <a:r>
              <a:rPr lang="ja-JP" altLang="en-US" sz="3200" dirty="0">
                <a:solidFill>
                  <a:srgbClr val="002060"/>
                </a:solidFill>
                <a:latin typeface="HG丸ｺﾞｼｯｸM-PRO" pitchFamily="50" charset="-128"/>
                <a:ea typeface="HG丸ｺﾞｼｯｸM-PRO" pitchFamily="50" charset="-128"/>
              </a:rPr>
              <a:t>看護・医療受け入れ体制</a:t>
            </a:r>
          </a:p>
        </p:txBody>
      </p:sp>
      <p:graphicFrame>
        <p:nvGraphicFramePr>
          <p:cNvPr id="4" name="表 3">
            <a:extLst>
              <a:ext uri="{FF2B5EF4-FFF2-40B4-BE49-F238E27FC236}">
                <a16:creationId xmlns:a16="http://schemas.microsoft.com/office/drawing/2014/main" id="{45A7F529-45B1-62CA-8E62-E11B3A272A29}"/>
              </a:ext>
            </a:extLst>
          </p:cNvPr>
          <p:cNvGraphicFramePr>
            <a:graphicFrameLocks noGrp="1"/>
          </p:cNvGraphicFramePr>
          <p:nvPr>
            <p:extLst>
              <p:ext uri="{D42A27DB-BD31-4B8C-83A1-F6EECF244321}">
                <p14:modId xmlns:p14="http://schemas.microsoft.com/office/powerpoint/2010/main" val="2426188097"/>
              </p:ext>
            </p:extLst>
          </p:nvPr>
        </p:nvGraphicFramePr>
        <p:xfrm>
          <a:off x="971460" y="1812740"/>
          <a:ext cx="5832650" cy="2675397"/>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3240362">
                  <a:extLst>
                    <a:ext uri="{9D8B030D-6E8A-4147-A177-3AD203B41FA5}">
                      <a16:colId xmlns:a16="http://schemas.microsoft.com/office/drawing/2014/main" val="20002"/>
                    </a:ext>
                  </a:extLst>
                </a:gridCol>
              </a:tblGrid>
              <a:tr h="360040">
                <a:tc>
                  <a:txBody>
                    <a:bodyPr/>
                    <a:lstStyle/>
                    <a:p>
                      <a:r>
                        <a:rPr kumimoji="1" lang="ja-JP" altLang="en-US" sz="1200" dirty="0"/>
                        <a:t>　症状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受け入れ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　　　　　　　　　　　　備考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25147">
                <a:tc>
                  <a:txBody>
                    <a:bodyPr/>
                    <a:lstStyle/>
                    <a:p>
                      <a:r>
                        <a:rPr kumimoji="1" lang="ja-JP" altLang="en-US" sz="1400" dirty="0"/>
                        <a:t>認知症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15035">
                <a:tc>
                  <a:txBody>
                    <a:bodyPr/>
                    <a:lstStyle/>
                    <a:p>
                      <a:r>
                        <a:rPr kumimoji="1" lang="ja-JP" altLang="en-US" sz="1400" dirty="0"/>
                        <a:t>在宅酸素</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15035">
                <a:tc>
                  <a:txBody>
                    <a:bodyPr/>
                    <a:lstStyle/>
                    <a:p>
                      <a:r>
                        <a:rPr kumimoji="1" lang="ja-JP" altLang="en-US" sz="1400" dirty="0"/>
                        <a:t>尿バルーン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15035">
                <a:tc>
                  <a:txBody>
                    <a:bodyPr/>
                    <a:lstStyle/>
                    <a:p>
                      <a:r>
                        <a:rPr kumimoji="1" lang="ja-JP" altLang="en-US" sz="1200" dirty="0"/>
                        <a:t>胃ろう</a:t>
                      </a:r>
                      <a:endParaRPr kumimoji="1" lang="en-US" altLang="ja-JP"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造設部・栄養注入に関しては問題なければ可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15035">
                <a:tc>
                  <a:txBody>
                    <a:bodyPr/>
                    <a:lstStyle/>
                    <a:p>
                      <a:r>
                        <a:rPr kumimoji="1" lang="ja-JP" altLang="en-US" sz="1400" dirty="0"/>
                        <a:t>ストーマ</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日常的なパウチ交換・スキンケアは対応可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15035">
                <a:tc>
                  <a:txBody>
                    <a:bodyPr/>
                    <a:lstStyle/>
                    <a:p>
                      <a:r>
                        <a:rPr kumimoji="1" lang="ja-JP" altLang="en-US" sz="1400" dirty="0"/>
                        <a:t>ペースメーカー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15035">
                <a:tc>
                  <a:txBody>
                    <a:bodyPr/>
                    <a:lstStyle/>
                    <a:p>
                      <a:r>
                        <a:rPr kumimoji="1" lang="ja-JP" altLang="en-US" sz="1400" dirty="0"/>
                        <a:t>インスリン</a:t>
                      </a: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インスリン注射・血糖測定は対応可</a:t>
                      </a: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graphicFrame>
        <p:nvGraphicFramePr>
          <p:cNvPr id="5" name="表 4">
            <a:extLst>
              <a:ext uri="{FF2B5EF4-FFF2-40B4-BE49-F238E27FC236}">
                <a16:creationId xmlns:a16="http://schemas.microsoft.com/office/drawing/2014/main" id="{E17111DB-7FA9-D5C4-C208-E4346A99D373}"/>
              </a:ext>
            </a:extLst>
          </p:cNvPr>
          <p:cNvGraphicFramePr>
            <a:graphicFrameLocks noGrp="1"/>
          </p:cNvGraphicFramePr>
          <p:nvPr>
            <p:extLst>
              <p:ext uri="{D42A27DB-BD31-4B8C-83A1-F6EECF244321}">
                <p14:modId xmlns:p14="http://schemas.microsoft.com/office/powerpoint/2010/main" val="1721980724"/>
              </p:ext>
            </p:extLst>
          </p:nvPr>
        </p:nvGraphicFramePr>
        <p:xfrm>
          <a:off x="971462" y="4488137"/>
          <a:ext cx="5832648" cy="2071464"/>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3240360">
                  <a:extLst>
                    <a:ext uri="{9D8B030D-6E8A-4147-A177-3AD203B41FA5}">
                      <a16:colId xmlns:a16="http://schemas.microsoft.com/office/drawing/2014/main" val="20002"/>
                    </a:ext>
                  </a:extLst>
                </a:gridCol>
              </a:tblGrid>
              <a:tr h="232792">
                <a:tc>
                  <a:txBody>
                    <a:bodyPr/>
                    <a:lstStyle/>
                    <a:p>
                      <a:r>
                        <a:rPr kumimoji="1" lang="ja-JP" altLang="en-US" sz="1400" b="0" dirty="0">
                          <a:solidFill>
                            <a:schemeClr val="tx1"/>
                          </a:solidFill>
                        </a:rPr>
                        <a:t>褥瘡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kumimoji="1" lang="ja-JP" altLang="en-US" sz="1400" b="0"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kumimoji="1" lang="ja-JP" altLang="en-US" sz="1400" b="0" dirty="0">
                          <a:solidFill>
                            <a:schemeClr val="tx1"/>
                          </a:solidFill>
                        </a:rPr>
                        <a:t>お問い合わせください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370840">
                <a:tc>
                  <a:txBody>
                    <a:bodyPr/>
                    <a:lstStyle/>
                    <a:p>
                      <a:r>
                        <a:rPr kumimoji="1" lang="ja-JP" altLang="en-US" sz="1400" dirty="0"/>
                        <a:t>透析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お問い合わせください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32472">
                <a:tc>
                  <a:txBody>
                    <a:bodyPr/>
                    <a:lstStyle/>
                    <a:p>
                      <a:r>
                        <a:rPr kumimoji="1" lang="ja-JP" altLang="en-US" sz="1400" dirty="0"/>
                        <a:t>癌・末期癌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お問い合わせください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21672">
                <a:tc>
                  <a:txBody>
                    <a:bodyPr/>
                    <a:lstStyle/>
                    <a:p>
                      <a:r>
                        <a:rPr kumimoji="1" lang="ja-JP" altLang="en-US" sz="1400" dirty="0"/>
                        <a:t>たん吸引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たん吸引は原則日中のみ対応可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r>
                        <a:rPr kumimoji="1" lang="ja-JP" altLang="en-US" sz="1400" dirty="0"/>
                        <a:t>気管切開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r>
                        <a:rPr kumimoji="1" lang="en-US" altLang="ja-JP" sz="1400" dirty="0"/>
                        <a:t>×</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r>
                        <a:rPr kumimoji="1" lang="ja-JP" altLang="en-US" sz="1400" dirty="0"/>
                        <a:t>ＩＶＨ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　　</a:t>
                      </a:r>
                      <a:r>
                        <a:rPr kumimoji="1" lang="en-US" altLang="ja-JP" sz="1400" dirty="0"/>
                        <a:t>×</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9" name="正方形/長方形 8">
            <a:extLst>
              <a:ext uri="{FF2B5EF4-FFF2-40B4-BE49-F238E27FC236}">
                <a16:creationId xmlns:a16="http://schemas.microsoft.com/office/drawing/2014/main" id="{BCEFD1B1-7CE1-3BBD-396C-86D3FBCCA8FE}"/>
              </a:ext>
            </a:extLst>
          </p:cNvPr>
          <p:cNvSpPr/>
          <p:nvPr/>
        </p:nvSpPr>
        <p:spPr>
          <a:xfrm>
            <a:off x="1625671" y="7508673"/>
            <a:ext cx="4026207" cy="523220"/>
          </a:xfrm>
          <a:prstGeom prst="rect">
            <a:avLst/>
          </a:prstGeom>
        </p:spPr>
        <p:txBody>
          <a:bodyPr wrap="square">
            <a:spAutoFit/>
          </a:bodyPr>
          <a:lstStyle/>
          <a:p>
            <a:r>
              <a:rPr lang="ja-JP" altLang="en-US" sz="2800" dirty="0">
                <a:solidFill>
                  <a:schemeClr val="accent1">
                    <a:lumMod val="50000"/>
                  </a:schemeClr>
                </a:solidFill>
              </a:rPr>
              <a:t>終末期対応について</a:t>
            </a:r>
          </a:p>
        </p:txBody>
      </p:sp>
      <p:sp>
        <p:nvSpPr>
          <p:cNvPr id="10" name="コンテンツ プレースホルダー 2">
            <a:extLst>
              <a:ext uri="{FF2B5EF4-FFF2-40B4-BE49-F238E27FC236}">
                <a16:creationId xmlns:a16="http://schemas.microsoft.com/office/drawing/2014/main" id="{5FA01F96-4C75-CC77-6808-7F348EBDFE56}"/>
              </a:ext>
            </a:extLst>
          </p:cNvPr>
          <p:cNvSpPr txBox="1">
            <a:spLocks/>
          </p:cNvSpPr>
          <p:nvPr/>
        </p:nvSpPr>
        <p:spPr>
          <a:xfrm>
            <a:off x="461814" y="8162736"/>
            <a:ext cx="6172200" cy="1872209"/>
          </a:xfrm>
          <a:prstGeom prst="rect">
            <a:avLst/>
          </a:prstGeom>
        </p:spPr>
        <p:txBody>
          <a:bodyPr vert="horz" anchor="t">
            <a:normAutofit lnSpcReduction="10000"/>
          </a:bodyPr>
          <a:lstStyle>
            <a:lvl1pPr marL="448056" indent="-384048" algn="l" rtl="0" eaLnBrk="1" latinLnBrk="0" hangingPunct="1">
              <a:spcBef>
                <a:spcPct val="20000"/>
              </a:spcBef>
              <a:buClr>
                <a:schemeClr val="accent1"/>
              </a:buClr>
              <a:buSzPct val="80000"/>
              <a:buFont typeface="Wingdings 2"/>
              <a:buChar char=""/>
              <a:defRPr kumimoji="1"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1"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1"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1"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1"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1"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1"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1"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1" sz="1600" kern="1200">
                <a:solidFill>
                  <a:schemeClr val="tx1"/>
                </a:solidFill>
                <a:latin typeface="+mn-lt"/>
                <a:ea typeface="+mn-ea"/>
                <a:cs typeface="+mn-cs"/>
              </a:defRPr>
            </a:lvl9pPr>
          </a:lstStyle>
          <a:p>
            <a:pPr marL="64008" indent="0">
              <a:buFont typeface="Wingdings 2"/>
              <a:buNone/>
            </a:pPr>
            <a:r>
              <a:rPr lang="en-US" altLang="ja-JP" sz="1400" dirty="0"/>
              <a:t>Q</a:t>
            </a:r>
            <a:r>
              <a:rPr lang="ja-JP" altLang="en-US" sz="1400" dirty="0"/>
              <a:t>　終末期対応は可能でしょうか？</a:t>
            </a:r>
            <a:endParaRPr lang="en-US" altLang="ja-JP" sz="1400" dirty="0"/>
          </a:p>
          <a:p>
            <a:pPr marL="64008" indent="0">
              <a:buFont typeface="Wingdings 2"/>
              <a:buNone/>
            </a:pPr>
            <a:endParaRPr lang="en-US" altLang="ja-JP" sz="1400" dirty="0"/>
          </a:p>
          <a:p>
            <a:pPr marL="64008" indent="0">
              <a:buFont typeface="Wingdings 2"/>
              <a:buNone/>
            </a:pPr>
            <a:r>
              <a:rPr lang="en-US" altLang="ja-JP" sz="1400" dirty="0"/>
              <a:t>A</a:t>
            </a:r>
            <a:r>
              <a:rPr lang="ja-JP" altLang="en-US" sz="1400" dirty="0"/>
              <a:t>　対応は可能です。</a:t>
            </a:r>
            <a:endParaRPr lang="en-US" altLang="ja-JP" sz="1400" dirty="0"/>
          </a:p>
          <a:p>
            <a:pPr marL="64008" indent="0">
              <a:buFont typeface="Wingdings 2"/>
              <a:buNone/>
            </a:pPr>
            <a:endParaRPr lang="en-US" altLang="ja-JP" sz="1400" dirty="0"/>
          </a:p>
          <a:p>
            <a:pPr marL="64008" indent="0">
              <a:buFont typeface="Wingdings 2"/>
              <a:buNone/>
            </a:pPr>
            <a:r>
              <a:rPr lang="ja-JP" altLang="en-US" sz="1400" dirty="0"/>
              <a:t>要介護度が重くなり、疾病の悪化等で医学的に回復の見込みがないと診断された場合においても、ホームにて対応が可能な場合には、入居者様とご家族様の希望される場所で最期まで暮らしていくことが出来るよう、協力医療機関と連携を取りながら最大限の支援を致します。</a:t>
            </a:r>
          </a:p>
        </p:txBody>
      </p:sp>
      <p:pic>
        <p:nvPicPr>
          <p:cNvPr id="1026" name="Picture 2" descr="軟膏を塗る看護師のイラスト">
            <a:extLst>
              <a:ext uri="{FF2B5EF4-FFF2-40B4-BE49-F238E27FC236}">
                <a16:creationId xmlns:a16="http://schemas.microsoft.com/office/drawing/2014/main" id="{A627DA70-E365-18C4-6F6D-0455BB42E7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1257"/>
            <a:ext cx="1741715" cy="15112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CMO治療を受ける患者のイラスト">
            <a:extLst>
              <a:ext uri="{FF2B5EF4-FFF2-40B4-BE49-F238E27FC236}">
                <a16:creationId xmlns:a16="http://schemas.microsoft.com/office/drawing/2014/main" id="{90154CC2-B96A-011D-A8A0-9DEF4E9295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5396" y="7309984"/>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クリップボードに書き込む人のイラスト（男性医師）">
            <a:extLst>
              <a:ext uri="{FF2B5EF4-FFF2-40B4-BE49-F238E27FC236}">
                <a16:creationId xmlns:a16="http://schemas.microsoft.com/office/drawing/2014/main" id="{591C42A1-F46B-C55B-754C-DD81BCC36F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7829" y="1553029"/>
            <a:ext cx="1654627" cy="179637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目薬をさす人のイラスト（目尻）">
            <a:extLst>
              <a:ext uri="{FF2B5EF4-FFF2-40B4-BE49-F238E27FC236}">
                <a16:creationId xmlns:a16="http://schemas.microsoft.com/office/drawing/2014/main" id="{A0D22BE9-A404-E0D3-89C3-25B4E75BB8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71771"/>
            <a:ext cx="1348695" cy="82391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看護師の女の子のイラスト（将来の夢）">
            <a:extLst>
              <a:ext uri="{FF2B5EF4-FFF2-40B4-BE49-F238E27FC236}">
                <a16:creationId xmlns:a16="http://schemas.microsoft.com/office/drawing/2014/main" id="{79EDD1D8-9091-47FB-80C2-82911712396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77028" y="6081485"/>
            <a:ext cx="1565729" cy="132011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薬を飲むお年寄りのイラスト">
            <a:extLst>
              <a:ext uri="{FF2B5EF4-FFF2-40B4-BE49-F238E27FC236}">
                <a16:creationId xmlns:a16="http://schemas.microsoft.com/office/drawing/2014/main" id="{82875048-02C2-1820-F695-74BAB55F977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54310" y="2525485"/>
            <a:ext cx="1421265" cy="940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577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24B1DABA-A613-BE7A-2F88-31EABFF7D2A0}"/>
              </a:ext>
            </a:extLst>
          </p:cNvPr>
          <p:cNvSpPr/>
          <p:nvPr/>
        </p:nvSpPr>
        <p:spPr>
          <a:xfrm>
            <a:off x="0" y="0"/>
            <a:ext cx="7866742" cy="1090771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descr="美しい青い花デザイン ベクター パターン eps ベクター花愛 - 無料ベクター | 無料素材イラスト・ベクターのフリーデザイナー">
            <a:extLst>
              <a:ext uri="{FF2B5EF4-FFF2-40B4-BE49-F238E27FC236}">
                <a16:creationId xmlns:a16="http://schemas.microsoft.com/office/drawing/2014/main" id="{8E29091E-1BE9-51AE-1EC1-BADFB201907B}"/>
              </a:ext>
            </a:extLst>
          </p:cNvPr>
          <p:cNvPicPr>
            <a:picLocks noChangeAspect="1" noChangeArrowheads="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9312795">
            <a:off x="9638708" y="5922968"/>
            <a:ext cx="4898641" cy="3708798"/>
          </a:xfrm>
          <a:prstGeom prst="ellipse">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3" name="正方形/長方形 2">
            <a:extLst>
              <a:ext uri="{FF2B5EF4-FFF2-40B4-BE49-F238E27FC236}">
                <a16:creationId xmlns:a16="http://schemas.microsoft.com/office/drawing/2014/main" id="{1BF31A19-51AE-D8C7-B1D7-103A4D652C6D}"/>
              </a:ext>
            </a:extLst>
          </p:cNvPr>
          <p:cNvSpPr/>
          <p:nvPr/>
        </p:nvSpPr>
        <p:spPr>
          <a:xfrm>
            <a:off x="1944362" y="580987"/>
            <a:ext cx="4833750" cy="461665"/>
          </a:xfrm>
          <a:prstGeom prst="rect">
            <a:avLst/>
          </a:prstGeom>
        </p:spPr>
        <p:txBody>
          <a:bodyPr wrap="square">
            <a:spAutoFit/>
          </a:bodyPr>
          <a:lstStyle/>
          <a:p>
            <a:r>
              <a:rPr kumimoji="1" lang="ja-JP" altLang="en-US" sz="2400" b="1" u="sng" dirty="0">
                <a:solidFill>
                  <a:schemeClr val="accent1">
                    <a:lumMod val="50000"/>
                  </a:schemeClr>
                </a:solidFill>
              </a:rPr>
              <a:t>お客様からよく頂くご質問</a:t>
            </a:r>
            <a:endParaRPr lang="ja-JP" altLang="en-US" sz="2400" b="1" u="sng" dirty="0"/>
          </a:p>
        </p:txBody>
      </p:sp>
      <p:sp>
        <p:nvSpPr>
          <p:cNvPr id="4" name="正方形/長方形 3">
            <a:extLst>
              <a:ext uri="{FF2B5EF4-FFF2-40B4-BE49-F238E27FC236}">
                <a16:creationId xmlns:a16="http://schemas.microsoft.com/office/drawing/2014/main" id="{B0E0B537-F3F4-4414-2CF2-2D8EC1D36FCF}"/>
              </a:ext>
            </a:extLst>
          </p:cNvPr>
          <p:cNvSpPr/>
          <p:nvPr/>
        </p:nvSpPr>
        <p:spPr>
          <a:xfrm>
            <a:off x="1100965" y="1097921"/>
            <a:ext cx="5400600" cy="938719"/>
          </a:xfrm>
          <a:prstGeom prst="rect">
            <a:avLst/>
          </a:prstGeom>
        </p:spPr>
        <p:txBody>
          <a:bodyPr wrap="square">
            <a:spAutoFit/>
          </a:bodyPr>
          <a:lstStyle/>
          <a:p>
            <a:r>
              <a:rPr kumimoji="1" lang="ja-JP" altLang="en-US" sz="1100" dirty="0">
                <a:solidFill>
                  <a:srgbClr val="FF0000"/>
                </a:solidFill>
                <a:latin typeface="ＭＳ ゴシック" pitchFamily="49" charset="-128"/>
                <a:ea typeface="ＭＳ ゴシック" pitchFamily="49" charset="-128"/>
              </a:rPr>
              <a:t>　　</a:t>
            </a:r>
            <a:endParaRPr kumimoji="1" lang="en-US" altLang="ja-JP" sz="1100" dirty="0">
              <a:solidFill>
                <a:srgbClr val="FF0000"/>
              </a:solidFill>
              <a:latin typeface="ＭＳ ゴシック" pitchFamily="49" charset="-128"/>
              <a:ea typeface="ＭＳ ゴシック" pitchFamily="49" charset="-128"/>
            </a:endParaRPr>
          </a:p>
          <a:p>
            <a:r>
              <a:rPr lang="en-US" altLang="ja-JP" sz="1100" b="1" dirty="0">
                <a:solidFill>
                  <a:srgbClr val="FF0000"/>
                </a:solidFill>
                <a:latin typeface="ＭＳ ゴシック" pitchFamily="49" charset="-128"/>
                <a:ea typeface="ＭＳ ゴシック" pitchFamily="49" charset="-128"/>
              </a:rPr>
              <a:t>1.</a:t>
            </a:r>
            <a:r>
              <a:rPr lang="ja-JP" altLang="en-US" sz="1100" b="1" dirty="0">
                <a:solidFill>
                  <a:srgbClr val="FF0000"/>
                </a:solidFill>
                <a:latin typeface="ＭＳ ゴシック" pitchFamily="49" charset="-128"/>
                <a:ea typeface="ＭＳ ゴシック" pitchFamily="49" charset="-128"/>
              </a:rPr>
              <a:t>計画作成担当者がプランを作成し、無償貸与としてベッド・車椅子・もしくは</a:t>
            </a:r>
            <a:endParaRPr lang="en-US" altLang="ja-JP" sz="1100" b="1" dirty="0">
              <a:solidFill>
                <a:srgbClr val="FF0000"/>
              </a:solidFill>
              <a:latin typeface="ＭＳ ゴシック" pitchFamily="49" charset="-128"/>
              <a:ea typeface="ＭＳ ゴシック" pitchFamily="49" charset="-128"/>
            </a:endParaRPr>
          </a:p>
          <a:p>
            <a:r>
              <a:rPr lang="ja-JP" altLang="en-US" sz="1100" b="1" dirty="0">
                <a:solidFill>
                  <a:srgbClr val="FF0000"/>
                </a:solidFill>
                <a:latin typeface="ＭＳ ゴシック" pitchFamily="49" charset="-128"/>
                <a:ea typeface="ＭＳ ゴシック" pitchFamily="49" charset="-128"/>
              </a:rPr>
              <a:t>歩行器</a:t>
            </a:r>
            <a:r>
              <a:rPr kumimoji="1" lang="en-US" altLang="ja-JP" sz="1100" b="1" dirty="0">
                <a:solidFill>
                  <a:srgbClr val="FF0000"/>
                </a:solidFill>
                <a:latin typeface="ＭＳ ゴシック" pitchFamily="49" charset="-128"/>
                <a:ea typeface="ＭＳ ゴシック" pitchFamily="49" charset="-128"/>
              </a:rPr>
              <a:t>A</a:t>
            </a:r>
            <a:r>
              <a:rPr kumimoji="1" lang="ja-JP" altLang="en-US" sz="1100" b="1" dirty="0">
                <a:solidFill>
                  <a:srgbClr val="FF0000"/>
                </a:solidFill>
                <a:latin typeface="ＭＳ ゴシック" pitchFamily="49" charset="-128"/>
                <a:ea typeface="ＭＳ ゴシック" pitchFamily="49" charset="-128"/>
              </a:rPr>
              <a:t>を施設にてご準備できます。</a:t>
            </a:r>
            <a:endParaRPr kumimoji="1" lang="en-US" altLang="ja-JP" sz="1100" b="1" dirty="0">
              <a:solidFill>
                <a:srgbClr val="FF0000"/>
              </a:solidFill>
              <a:latin typeface="ＭＳ ゴシック" pitchFamily="49" charset="-128"/>
              <a:ea typeface="ＭＳ ゴシック" pitchFamily="49" charset="-128"/>
            </a:endParaRPr>
          </a:p>
          <a:p>
            <a:endParaRPr kumimoji="1" lang="en-US" altLang="ja-JP" sz="1100" dirty="0">
              <a:latin typeface="ＭＳ ゴシック" pitchFamily="49" charset="-128"/>
              <a:ea typeface="ＭＳ ゴシック" pitchFamily="49" charset="-128"/>
            </a:endParaRPr>
          </a:p>
          <a:p>
            <a:r>
              <a:rPr kumimoji="1" lang="ja-JP" altLang="en-US" sz="1100" dirty="0">
                <a:latin typeface="ＭＳ ゴシック" pitchFamily="49" charset="-128"/>
                <a:ea typeface="ＭＳ ゴシック" pitchFamily="49" charset="-128"/>
              </a:rPr>
              <a:t>ご自宅で使い慣れた福祉用具をご持参頂くことも可能です。</a:t>
            </a:r>
          </a:p>
        </p:txBody>
      </p:sp>
      <p:sp>
        <p:nvSpPr>
          <p:cNvPr id="8" name="正方形/長方形 7">
            <a:extLst>
              <a:ext uri="{FF2B5EF4-FFF2-40B4-BE49-F238E27FC236}">
                <a16:creationId xmlns:a16="http://schemas.microsoft.com/office/drawing/2014/main" id="{EFA26E51-0CA3-0377-CF50-1B57AB0E730C}"/>
              </a:ext>
            </a:extLst>
          </p:cNvPr>
          <p:cNvSpPr/>
          <p:nvPr/>
        </p:nvSpPr>
        <p:spPr>
          <a:xfrm>
            <a:off x="1115479" y="2310983"/>
            <a:ext cx="5544616" cy="600164"/>
          </a:xfrm>
          <a:prstGeom prst="rect">
            <a:avLst/>
          </a:prstGeom>
        </p:spPr>
        <p:txBody>
          <a:bodyPr wrap="square">
            <a:spAutoFit/>
          </a:bodyPr>
          <a:lstStyle/>
          <a:p>
            <a:r>
              <a:rPr kumimoji="1" lang="en-US" altLang="ja-JP" sz="1100" b="1" dirty="0">
                <a:solidFill>
                  <a:srgbClr val="FF0000"/>
                </a:solidFill>
                <a:latin typeface="ＭＳ ゴシック" pitchFamily="49" charset="-128"/>
                <a:ea typeface="ＭＳ ゴシック" pitchFamily="49" charset="-128"/>
              </a:rPr>
              <a:t>Q2.</a:t>
            </a:r>
            <a:r>
              <a:rPr kumimoji="1" lang="ja-JP" altLang="en-US" sz="1100" b="1" dirty="0">
                <a:solidFill>
                  <a:srgbClr val="FF0000"/>
                </a:solidFill>
                <a:latin typeface="ＭＳ ゴシック" pitchFamily="49" charset="-128"/>
                <a:ea typeface="ＭＳ ゴシック" pitchFamily="49" charset="-128"/>
              </a:rPr>
              <a:t>施設内での入浴についてですが、体調が悪くなったり状況が変わったりしても御風呂に入れるのでしょうか？　</a:t>
            </a:r>
            <a:endParaRPr kumimoji="1" lang="en-US" altLang="ja-JP" sz="1100" b="1" dirty="0">
              <a:solidFill>
                <a:srgbClr val="FF0000"/>
              </a:solidFill>
              <a:latin typeface="ＭＳ ゴシック" pitchFamily="49" charset="-128"/>
              <a:ea typeface="ＭＳ ゴシック" pitchFamily="49" charset="-128"/>
            </a:endParaRPr>
          </a:p>
          <a:p>
            <a:endParaRPr kumimoji="1" lang="ja-JP" altLang="en-US" sz="1100" b="1" dirty="0">
              <a:solidFill>
                <a:schemeClr val="accent5">
                  <a:lumMod val="75000"/>
                </a:schemeClr>
              </a:solidFill>
              <a:latin typeface="ＭＳ ゴシック" pitchFamily="49" charset="-128"/>
              <a:ea typeface="ＭＳ ゴシック" pitchFamily="49" charset="-128"/>
            </a:endParaRPr>
          </a:p>
        </p:txBody>
      </p:sp>
      <p:sp>
        <p:nvSpPr>
          <p:cNvPr id="10" name="正方形/長方形 9">
            <a:extLst>
              <a:ext uri="{FF2B5EF4-FFF2-40B4-BE49-F238E27FC236}">
                <a16:creationId xmlns:a16="http://schemas.microsoft.com/office/drawing/2014/main" id="{011CECEF-E1AA-1DE0-4693-4BF1CED5B5EC}"/>
              </a:ext>
            </a:extLst>
          </p:cNvPr>
          <p:cNvSpPr/>
          <p:nvPr/>
        </p:nvSpPr>
        <p:spPr>
          <a:xfrm>
            <a:off x="1089064" y="2749426"/>
            <a:ext cx="5400600" cy="938719"/>
          </a:xfrm>
          <a:prstGeom prst="rect">
            <a:avLst/>
          </a:prstGeom>
        </p:spPr>
        <p:txBody>
          <a:bodyPr wrap="square">
            <a:spAutoFit/>
          </a:bodyPr>
          <a:lstStyle/>
          <a:p>
            <a:r>
              <a:rPr kumimoji="1" lang="ja-JP" altLang="en-US" sz="1100" dirty="0">
                <a:latin typeface="ＭＳ ゴシック" pitchFamily="49" charset="-128"/>
                <a:ea typeface="ＭＳ ゴシック" pitchFamily="49" charset="-128"/>
              </a:rPr>
              <a:t>　　</a:t>
            </a:r>
            <a:endParaRPr kumimoji="1" lang="en-US" altLang="ja-JP" sz="1100" dirty="0">
              <a:latin typeface="ＭＳ ゴシック" pitchFamily="49" charset="-128"/>
              <a:ea typeface="ＭＳ ゴシック" pitchFamily="49" charset="-128"/>
            </a:endParaRPr>
          </a:p>
          <a:p>
            <a:r>
              <a:rPr kumimoji="1" lang="en-US" altLang="ja-JP" sz="1100" dirty="0">
                <a:latin typeface="ＭＳ ゴシック" pitchFamily="49" charset="-128"/>
                <a:ea typeface="ＭＳ ゴシック" pitchFamily="49" charset="-128"/>
              </a:rPr>
              <a:t>A2.</a:t>
            </a:r>
            <a:r>
              <a:rPr kumimoji="1" lang="ja-JP" altLang="en-US" sz="1100" dirty="0">
                <a:latin typeface="ＭＳ ゴシック" pitchFamily="49" charset="-128"/>
                <a:ea typeface="ＭＳ ゴシック" pitchFamily="49" charset="-128"/>
              </a:rPr>
              <a:t>個浴・機械浴（座位式の機械浴・寝たままの機械浴）の設置により、身体状況の変化にも対応出来、安心安全に入浴して頂けるように常にスタッフが介助・見守り致します。</a:t>
            </a:r>
            <a:endParaRPr kumimoji="1" lang="en-US" altLang="ja-JP" sz="1100" dirty="0">
              <a:latin typeface="ＭＳ ゴシック" pitchFamily="49" charset="-128"/>
              <a:ea typeface="ＭＳ ゴシック" pitchFamily="49" charset="-128"/>
            </a:endParaRPr>
          </a:p>
          <a:p>
            <a:r>
              <a:rPr kumimoji="1" lang="ja-JP" altLang="en-US" sz="1100" dirty="0">
                <a:latin typeface="ＭＳ ゴシック" pitchFamily="49" charset="-128"/>
                <a:ea typeface="ＭＳ ゴシック" pitchFamily="49" charset="-128"/>
              </a:rPr>
              <a:t>体調不良時には清拭・足浴させて頂いたり、入浴日の変更も可能です。</a:t>
            </a:r>
          </a:p>
        </p:txBody>
      </p:sp>
      <p:sp>
        <p:nvSpPr>
          <p:cNvPr id="11" name="正方形/長方形 10">
            <a:extLst>
              <a:ext uri="{FF2B5EF4-FFF2-40B4-BE49-F238E27FC236}">
                <a16:creationId xmlns:a16="http://schemas.microsoft.com/office/drawing/2014/main" id="{F72CA6E3-879D-8384-BFC7-AD249339B0ED}"/>
              </a:ext>
            </a:extLst>
          </p:cNvPr>
          <p:cNvSpPr/>
          <p:nvPr/>
        </p:nvSpPr>
        <p:spPr>
          <a:xfrm>
            <a:off x="1099302" y="3785248"/>
            <a:ext cx="4024064" cy="430887"/>
          </a:xfrm>
          <a:prstGeom prst="rect">
            <a:avLst/>
          </a:prstGeom>
        </p:spPr>
        <p:txBody>
          <a:bodyPr wrap="square">
            <a:spAutoFit/>
          </a:bodyPr>
          <a:lstStyle/>
          <a:p>
            <a:r>
              <a:rPr kumimoji="1" lang="ja-JP" altLang="en-US" sz="1100" dirty="0">
                <a:solidFill>
                  <a:srgbClr val="FF0000"/>
                </a:solidFill>
                <a:latin typeface="ＭＳ ゴシック" pitchFamily="49" charset="-128"/>
                <a:ea typeface="ＭＳ ゴシック" pitchFamily="49" charset="-128"/>
              </a:rPr>
              <a:t>　　</a:t>
            </a:r>
            <a:endParaRPr kumimoji="1" lang="en-US" altLang="ja-JP" sz="1100" dirty="0">
              <a:solidFill>
                <a:srgbClr val="FF0000"/>
              </a:solidFill>
              <a:latin typeface="ＭＳ ゴシック" pitchFamily="49" charset="-128"/>
              <a:ea typeface="ＭＳ ゴシック" pitchFamily="49" charset="-128"/>
            </a:endParaRPr>
          </a:p>
          <a:p>
            <a:r>
              <a:rPr kumimoji="1" lang="en-US" altLang="ja-JP" sz="1100" b="1" dirty="0">
                <a:solidFill>
                  <a:srgbClr val="FF0000"/>
                </a:solidFill>
                <a:latin typeface="ＭＳ ゴシック" pitchFamily="49" charset="-128"/>
                <a:ea typeface="ＭＳ ゴシック" pitchFamily="49" charset="-128"/>
              </a:rPr>
              <a:t>Q3.</a:t>
            </a:r>
            <a:r>
              <a:rPr kumimoji="1" lang="ja-JP" altLang="en-US" sz="1100" b="1" dirty="0">
                <a:solidFill>
                  <a:srgbClr val="FF0000"/>
                </a:solidFill>
                <a:latin typeface="ＭＳ ゴシック" pitchFamily="49" charset="-128"/>
                <a:ea typeface="ＭＳ ゴシック" pitchFamily="49" charset="-128"/>
              </a:rPr>
              <a:t>突然の体調の異変時は対応はどうなっていますか？</a:t>
            </a:r>
          </a:p>
        </p:txBody>
      </p:sp>
      <p:sp>
        <p:nvSpPr>
          <p:cNvPr id="12" name="正方形/長方形 11">
            <a:extLst>
              <a:ext uri="{FF2B5EF4-FFF2-40B4-BE49-F238E27FC236}">
                <a16:creationId xmlns:a16="http://schemas.microsoft.com/office/drawing/2014/main" id="{C1AB85B7-E8E4-F76B-7171-C549A9B313A3}"/>
              </a:ext>
            </a:extLst>
          </p:cNvPr>
          <p:cNvSpPr/>
          <p:nvPr/>
        </p:nvSpPr>
        <p:spPr>
          <a:xfrm>
            <a:off x="1100964" y="4271259"/>
            <a:ext cx="5400600" cy="769441"/>
          </a:xfrm>
          <a:prstGeom prst="rect">
            <a:avLst/>
          </a:prstGeom>
        </p:spPr>
        <p:txBody>
          <a:bodyPr wrap="square">
            <a:spAutoFit/>
          </a:bodyPr>
          <a:lstStyle/>
          <a:p>
            <a:r>
              <a:rPr kumimoji="1" lang="ja-JP" altLang="en-US" sz="1100" dirty="0">
                <a:latin typeface="ＭＳ ゴシック" pitchFamily="49" charset="-128"/>
                <a:ea typeface="ＭＳ ゴシック" pitchFamily="49" charset="-128"/>
              </a:rPr>
              <a:t>　　</a:t>
            </a:r>
            <a:endParaRPr kumimoji="1" lang="en-US" altLang="ja-JP" sz="1100" dirty="0">
              <a:latin typeface="ＭＳ ゴシック" pitchFamily="49" charset="-128"/>
              <a:ea typeface="ＭＳ ゴシック" pitchFamily="49" charset="-128"/>
            </a:endParaRPr>
          </a:p>
          <a:p>
            <a:r>
              <a:rPr kumimoji="1" lang="en-US" altLang="ja-JP" sz="1100" dirty="0">
                <a:latin typeface="ＭＳ ゴシック" pitchFamily="49" charset="-128"/>
                <a:ea typeface="ＭＳ ゴシック" pitchFamily="49" charset="-128"/>
              </a:rPr>
              <a:t>A3.</a:t>
            </a:r>
            <a:r>
              <a:rPr kumimoji="1" lang="ja-JP" altLang="en-US" sz="1100" dirty="0">
                <a:latin typeface="ＭＳ ゴシック" pitchFamily="49" charset="-128"/>
                <a:ea typeface="ＭＳ ゴシック" pitchFamily="49" charset="-128"/>
              </a:rPr>
              <a:t>突然の体調異変には午前</a:t>
            </a:r>
            <a:r>
              <a:rPr kumimoji="1" lang="en-US" altLang="ja-JP" sz="1100" dirty="0">
                <a:latin typeface="ＭＳ ゴシック" pitchFamily="49" charset="-128"/>
                <a:ea typeface="ＭＳ ゴシック" pitchFamily="49" charset="-128"/>
              </a:rPr>
              <a:t>7</a:t>
            </a:r>
            <a:r>
              <a:rPr kumimoji="1" lang="ja-JP" altLang="en-US" sz="1100" dirty="0">
                <a:latin typeface="ＭＳ ゴシック" pitchFamily="49" charset="-128"/>
                <a:ea typeface="ＭＳ ゴシック" pitchFamily="49" charset="-128"/>
              </a:rPr>
              <a:t>時から午後</a:t>
            </a:r>
            <a:r>
              <a:rPr kumimoji="1" lang="en-US" altLang="ja-JP" sz="1100" dirty="0">
                <a:latin typeface="ＭＳ ゴシック" pitchFamily="49" charset="-128"/>
                <a:ea typeface="ＭＳ ゴシック" pitchFamily="49" charset="-128"/>
              </a:rPr>
              <a:t>8</a:t>
            </a:r>
            <a:r>
              <a:rPr kumimoji="1" lang="ja-JP" altLang="en-US" sz="1100" dirty="0">
                <a:latin typeface="ＭＳ ゴシック" pitchFamily="49" charset="-128"/>
                <a:ea typeface="ＭＳ ゴシック" pitchFamily="49" charset="-128"/>
              </a:rPr>
              <a:t>時まで看護職員が常駐しておりますので必要に応じて主治医との連携を取り対応させて頂きます。夜間はオンコール体制で看護師との連携を取れるようにしております。</a:t>
            </a:r>
            <a:endParaRPr kumimoji="1" lang="en-US" altLang="ja-JP" sz="1100" dirty="0">
              <a:latin typeface="ＭＳ ゴシック" pitchFamily="49" charset="-128"/>
              <a:ea typeface="ＭＳ ゴシック" pitchFamily="49" charset="-128"/>
            </a:endParaRPr>
          </a:p>
        </p:txBody>
      </p:sp>
      <p:sp>
        <p:nvSpPr>
          <p:cNvPr id="14" name="正方形/長方形 13">
            <a:extLst>
              <a:ext uri="{FF2B5EF4-FFF2-40B4-BE49-F238E27FC236}">
                <a16:creationId xmlns:a16="http://schemas.microsoft.com/office/drawing/2014/main" id="{0AFC6B63-00ED-20A3-258C-66A8A676D8CE}"/>
              </a:ext>
            </a:extLst>
          </p:cNvPr>
          <p:cNvSpPr/>
          <p:nvPr/>
        </p:nvSpPr>
        <p:spPr>
          <a:xfrm>
            <a:off x="1074549" y="5149304"/>
            <a:ext cx="3429000" cy="430887"/>
          </a:xfrm>
          <a:prstGeom prst="rect">
            <a:avLst/>
          </a:prstGeom>
        </p:spPr>
        <p:txBody>
          <a:bodyPr>
            <a:spAutoFit/>
          </a:bodyPr>
          <a:lstStyle/>
          <a:p>
            <a:r>
              <a:rPr kumimoji="1" lang="ja-JP" altLang="en-US" sz="1100" dirty="0">
                <a:solidFill>
                  <a:srgbClr val="FF0000"/>
                </a:solidFill>
                <a:latin typeface="ＭＳ ゴシック" pitchFamily="49" charset="-128"/>
                <a:ea typeface="ＭＳ ゴシック" pitchFamily="49" charset="-128"/>
              </a:rPr>
              <a:t>　　</a:t>
            </a:r>
            <a:endParaRPr kumimoji="1" lang="en-US" altLang="ja-JP" sz="1100" dirty="0">
              <a:solidFill>
                <a:srgbClr val="FF0000"/>
              </a:solidFill>
              <a:latin typeface="ＭＳ ゴシック" pitchFamily="49" charset="-128"/>
              <a:ea typeface="ＭＳ ゴシック" pitchFamily="49" charset="-128"/>
            </a:endParaRPr>
          </a:p>
          <a:p>
            <a:r>
              <a:rPr kumimoji="1" lang="en-US" altLang="ja-JP" sz="1100" b="1" dirty="0">
                <a:solidFill>
                  <a:srgbClr val="FF0000"/>
                </a:solidFill>
                <a:latin typeface="ＭＳ ゴシック" pitchFamily="49" charset="-128"/>
                <a:ea typeface="ＭＳ ゴシック" pitchFamily="49" charset="-128"/>
              </a:rPr>
              <a:t>Q4.</a:t>
            </a:r>
            <a:r>
              <a:rPr kumimoji="1" lang="ja-JP" altLang="en-US" sz="1100" b="1" dirty="0">
                <a:solidFill>
                  <a:srgbClr val="FF0000"/>
                </a:solidFill>
                <a:latin typeface="ＭＳ ゴシック" pitchFamily="49" charset="-128"/>
                <a:ea typeface="ＭＳ ゴシック" pitchFamily="49" charset="-128"/>
              </a:rPr>
              <a:t>日々の洗濯物はどうなるのでしょうか？</a:t>
            </a:r>
            <a:endParaRPr kumimoji="1" lang="en-US" altLang="ja-JP" sz="1100" b="1" dirty="0">
              <a:solidFill>
                <a:srgbClr val="FF0000"/>
              </a:solidFill>
              <a:latin typeface="ＭＳ ゴシック" pitchFamily="49" charset="-128"/>
              <a:ea typeface="ＭＳ ゴシック" pitchFamily="49" charset="-128"/>
            </a:endParaRPr>
          </a:p>
        </p:txBody>
      </p:sp>
      <p:sp>
        <p:nvSpPr>
          <p:cNvPr id="15" name="正方形/長方形 14">
            <a:extLst>
              <a:ext uri="{FF2B5EF4-FFF2-40B4-BE49-F238E27FC236}">
                <a16:creationId xmlns:a16="http://schemas.microsoft.com/office/drawing/2014/main" id="{FEE56D05-BD0C-09D4-E233-DBF1CE8132FD}"/>
              </a:ext>
            </a:extLst>
          </p:cNvPr>
          <p:cNvSpPr/>
          <p:nvPr/>
        </p:nvSpPr>
        <p:spPr>
          <a:xfrm>
            <a:off x="1126115" y="5558634"/>
            <a:ext cx="5400600" cy="769441"/>
          </a:xfrm>
          <a:prstGeom prst="rect">
            <a:avLst/>
          </a:prstGeom>
        </p:spPr>
        <p:txBody>
          <a:bodyPr wrap="square">
            <a:spAutoFit/>
          </a:bodyPr>
          <a:lstStyle/>
          <a:p>
            <a:r>
              <a:rPr kumimoji="1" lang="ja-JP" altLang="en-US" sz="1100" dirty="0">
                <a:latin typeface="ＭＳ ゴシック" pitchFamily="49" charset="-128"/>
                <a:ea typeface="ＭＳ ゴシック" pitchFamily="49" charset="-128"/>
              </a:rPr>
              <a:t>　　</a:t>
            </a:r>
            <a:endParaRPr kumimoji="1" lang="en-US" altLang="ja-JP" sz="1100" dirty="0">
              <a:latin typeface="ＭＳ ゴシック" pitchFamily="49" charset="-128"/>
              <a:ea typeface="ＭＳ ゴシック" pitchFamily="49" charset="-128"/>
            </a:endParaRPr>
          </a:p>
          <a:p>
            <a:r>
              <a:rPr kumimoji="1" lang="en-US" altLang="ja-JP" sz="1100" dirty="0">
                <a:latin typeface="ＭＳ ゴシック" pitchFamily="49" charset="-128"/>
                <a:ea typeface="ＭＳ ゴシック" pitchFamily="49" charset="-128"/>
              </a:rPr>
              <a:t>A4.</a:t>
            </a:r>
            <a:r>
              <a:rPr kumimoji="1" lang="ja-JP" altLang="en-US" sz="1100" dirty="0">
                <a:latin typeface="ＭＳ ゴシック" pitchFamily="49" charset="-128"/>
                <a:ea typeface="ＭＳ ゴシック" pitchFamily="49" charset="-128"/>
              </a:rPr>
              <a:t>週</a:t>
            </a:r>
            <a:r>
              <a:rPr kumimoji="1" lang="en-US" altLang="ja-JP" sz="1100" dirty="0">
                <a:latin typeface="ＭＳ ゴシック" pitchFamily="49" charset="-128"/>
                <a:ea typeface="ＭＳ ゴシック" pitchFamily="49" charset="-128"/>
              </a:rPr>
              <a:t>2</a:t>
            </a:r>
            <a:r>
              <a:rPr kumimoji="1" lang="ja-JP" altLang="en-US" sz="1100" dirty="0">
                <a:latin typeface="ＭＳ ゴシック" pitchFamily="49" charset="-128"/>
                <a:ea typeface="ＭＳ ゴシック" pitchFamily="49" charset="-128"/>
              </a:rPr>
              <a:t>回委託業者にて対応致します。洗濯料金は月額利用料金に含まれております。</a:t>
            </a:r>
            <a:endParaRPr kumimoji="1" lang="en-US" altLang="ja-JP" sz="1100" dirty="0">
              <a:latin typeface="ＭＳ ゴシック" pitchFamily="49" charset="-128"/>
              <a:ea typeface="ＭＳ ゴシック" pitchFamily="49" charset="-128"/>
            </a:endParaRPr>
          </a:p>
          <a:p>
            <a:r>
              <a:rPr kumimoji="1" lang="ja-JP" altLang="en-US" sz="1100" dirty="0">
                <a:latin typeface="ＭＳ ゴシック" pitchFamily="49" charset="-128"/>
                <a:ea typeface="ＭＳ ゴシック" pitchFamily="49" charset="-128"/>
              </a:rPr>
              <a:t>突然の洗濯物は介護スタッフが施設内のランドリーにて対応致します。この場合も費用は発生致しません。</a:t>
            </a:r>
            <a:endParaRPr kumimoji="1" lang="en-US" altLang="ja-JP" sz="1100" dirty="0">
              <a:latin typeface="ＭＳ ゴシック" pitchFamily="49" charset="-128"/>
              <a:ea typeface="ＭＳ ゴシック" pitchFamily="49" charset="-128"/>
            </a:endParaRPr>
          </a:p>
        </p:txBody>
      </p:sp>
      <p:sp>
        <p:nvSpPr>
          <p:cNvPr id="16" name="正方形/長方形 15">
            <a:extLst>
              <a:ext uri="{FF2B5EF4-FFF2-40B4-BE49-F238E27FC236}">
                <a16:creationId xmlns:a16="http://schemas.microsoft.com/office/drawing/2014/main" id="{166C26C8-C0B5-1715-25E0-81632CB5FDA1}"/>
              </a:ext>
            </a:extLst>
          </p:cNvPr>
          <p:cNvSpPr/>
          <p:nvPr/>
        </p:nvSpPr>
        <p:spPr>
          <a:xfrm>
            <a:off x="1047236" y="6430362"/>
            <a:ext cx="4024064" cy="430887"/>
          </a:xfrm>
          <a:prstGeom prst="rect">
            <a:avLst/>
          </a:prstGeom>
        </p:spPr>
        <p:txBody>
          <a:bodyPr wrap="square">
            <a:spAutoFit/>
          </a:bodyPr>
          <a:lstStyle/>
          <a:p>
            <a:r>
              <a:rPr kumimoji="1" lang="ja-JP" altLang="en-US" sz="1100" dirty="0">
                <a:latin typeface="ＭＳ ゴシック" pitchFamily="49" charset="-128"/>
                <a:ea typeface="ＭＳ ゴシック" pitchFamily="49" charset="-128"/>
              </a:rPr>
              <a:t>　　</a:t>
            </a:r>
            <a:endParaRPr kumimoji="1" lang="en-US" altLang="ja-JP" sz="1100" dirty="0">
              <a:latin typeface="ＭＳ ゴシック" pitchFamily="49" charset="-128"/>
              <a:ea typeface="ＭＳ ゴシック" pitchFamily="49" charset="-128"/>
            </a:endParaRPr>
          </a:p>
          <a:p>
            <a:r>
              <a:rPr kumimoji="1" lang="en-US" altLang="ja-JP" sz="1100" b="1" dirty="0">
                <a:solidFill>
                  <a:srgbClr val="FF0000"/>
                </a:solidFill>
                <a:latin typeface="ＭＳ ゴシック" pitchFamily="49" charset="-128"/>
                <a:ea typeface="ＭＳ ゴシック" pitchFamily="49" charset="-128"/>
              </a:rPr>
              <a:t>Q5.</a:t>
            </a:r>
            <a:r>
              <a:rPr kumimoji="1" lang="ja-JP" altLang="en-US" sz="1100" b="1" dirty="0">
                <a:solidFill>
                  <a:srgbClr val="FF0000"/>
                </a:solidFill>
                <a:latin typeface="ＭＳ ゴシック" pitchFamily="49" charset="-128"/>
                <a:ea typeface="ＭＳ ゴシック" pitchFamily="49" charset="-128"/>
              </a:rPr>
              <a:t>入居するまでにどのくらいかかりますか？</a:t>
            </a:r>
          </a:p>
        </p:txBody>
      </p:sp>
      <p:sp>
        <p:nvSpPr>
          <p:cNvPr id="17" name="正方形/長方形 16">
            <a:extLst>
              <a:ext uri="{FF2B5EF4-FFF2-40B4-BE49-F238E27FC236}">
                <a16:creationId xmlns:a16="http://schemas.microsoft.com/office/drawing/2014/main" id="{BB1D42B7-0E70-AA3E-68A3-49A586702369}"/>
              </a:ext>
            </a:extLst>
          </p:cNvPr>
          <p:cNvSpPr/>
          <p:nvPr/>
        </p:nvSpPr>
        <p:spPr>
          <a:xfrm>
            <a:off x="1036269" y="6802255"/>
            <a:ext cx="5400600" cy="600164"/>
          </a:xfrm>
          <a:prstGeom prst="rect">
            <a:avLst/>
          </a:prstGeom>
        </p:spPr>
        <p:txBody>
          <a:bodyPr wrap="square">
            <a:spAutoFit/>
          </a:bodyPr>
          <a:lstStyle/>
          <a:p>
            <a:r>
              <a:rPr kumimoji="1" lang="ja-JP" altLang="en-US" sz="1100" dirty="0">
                <a:latin typeface="ＭＳ ゴシック" pitchFamily="49" charset="-128"/>
                <a:ea typeface="ＭＳ ゴシック" pitchFamily="49" charset="-128"/>
              </a:rPr>
              <a:t>　　</a:t>
            </a:r>
            <a:endParaRPr kumimoji="1" lang="en-US" altLang="ja-JP" sz="1100" dirty="0">
              <a:latin typeface="ＭＳ ゴシック" pitchFamily="49" charset="-128"/>
              <a:ea typeface="ＭＳ ゴシック" pitchFamily="49" charset="-128"/>
            </a:endParaRPr>
          </a:p>
          <a:p>
            <a:r>
              <a:rPr kumimoji="1" lang="en-US" altLang="ja-JP" sz="1100" dirty="0">
                <a:latin typeface="ＭＳ ゴシック" pitchFamily="49" charset="-128"/>
                <a:ea typeface="ＭＳ ゴシック" pitchFamily="49" charset="-128"/>
              </a:rPr>
              <a:t>A5.</a:t>
            </a:r>
            <a:r>
              <a:rPr kumimoji="1" lang="ja-JP" altLang="en-US" sz="1100" dirty="0">
                <a:latin typeface="ＭＳ ゴシック" pitchFamily="49" charset="-128"/>
                <a:ea typeface="ＭＳ ゴシック" pitchFamily="49" charset="-128"/>
              </a:rPr>
              <a:t>健康診断の結果が分かり次第、弊社の入居判定に入ります。「入居可能」の判定が出れば直ぐにでも契約となり、入居して頂けます。</a:t>
            </a:r>
            <a:endParaRPr kumimoji="1" lang="en-US" altLang="ja-JP" sz="1100" dirty="0">
              <a:latin typeface="ＭＳ ゴシック" pitchFamily="49" charset="-128"/>
              <a:ea typeface="ＭＳ ゴシック" pitchFamily="49" charset="-128"/>
            </a:endParaRPr>
          </a:p>
        </p:txBody>
      </p:sp>
      <p:sp>
        <p:nvSpPr>
          <p:cNvPr id="18" name="正方形/長方形 17">
            <a:extLst>
              <a:ext uri="{FF2B5EF4-FFF2-40B4-BE49-F238E27FC236}">
                <a16:creationId xmlns:a16="http://schemas.microsoft.com/office/drawing/2014/main" id="{9394E831-7C9E-EFBA-082C-6EA93C0E4CE2}"/>
              </a:ext>
            </a:extLst>
          </p:cNvPr>
          <p:cNvSpPr/>
          <p:nvPr/>
        </p:nvSpPr>
        <p:spPr>
          <a:xfrm>
            <a:off x="3454399" y="8116660"/>
            <a:ext cx="4102597" cy="2031325"/>
          </a:xfrm>
          <a:prstGeom prst="rect">
            <a:avLst/>
          </a:prstGeom>
        </p:spPr>
        <p:txBody>
          <a:bodyPr wrap="square">
            <a:spAutoFit/>
          </a:bodyPr>
          <a:lstStyle/>
          <a:p>
            <a:r>
              <a:rPr kumimoji="1" lang="ja-JP" altLang="en-US" sz="1100" b="1" dirty="0">
                <a:solidFill>
                  <a:srgbClr val="FF0000"/>
                </a:solidFill>
                <a:latin typeface="+mn-ea"/>
              </a:rPr>
              <a:t>Ｑ</a:t>
            </a:r>
            <a:r>
              <a:rPr kumimoji="1" lang="en-US" altLang="ja-JP" sz="1100" b="1" dirty="0">
                <a:solidFill>
                  <a:srgbClr val="FF0000"/>
                </a:solidFill>
                <a:latin typeface="+mn-ea"/>
              </a:rPr>
              <a:t>6</a:t>
            </a:r>
            <a:r>
              <a:rPr kumimoji="1" lang="ja-JP" altLang="en-US" sz="1100" b="1" dirty="0">
                <a:solidFill>
                  <a:srgbClr val="FF0000"/>
                </a:solidFill>
                <a:latin typeface="+mn-ea"/>
              </a:rPr>
              <a:t>．面会は出来ますか？</a:t>
            </a:r>
            <a:endParaRPr kumimoji="1" lang="en-US" altLang="ja-JP" sz="1100" b="1" dirty="0">
              <a:solidFill>
                <a:srgbClr val="FF0000"/>
              </a:solidFill>
              <a:latin typeface="+mn-ea"/>
            </a:endParaRPr>
          </a:p>
          <a:p>
            <a:endParaRPr kumimoji="1" lang="en-US" altLang="ja-JP" sz="1100" dirty="0">
              <a:latin typeface="+mn-ea"/>
            </a:endParaRPr>
          </a:p>
          <a:p>
            <a:r>
              <a:rPr kumimoji="1" lang="en-US" altLang="ja-JP" sz="1100" dirty="0">
                <a:latin typeface="+mn-ea"/>
              </a:rPr>
              <a:t>2024</a:t>
            </a:r>
            <a:r>
              <a:rPr kumimoji="1" lang="ja-JP" altLang="en-US" sz="1100" dirty="0">
                <a:latin typeface="+mn-ea"/>
              </a:rPr>
              <a:t>年</a:t>
            </a:r>
            <a:r>
              <a:rPr kumimoji="1" lang="en-US" altLang="ja-JP" sz="1100" dirty="0">
                <a:latin typeface="+mn-ea"/>
              </a:rPr>
              <a:t>10</a:t>
            </a:r>
            <a:r>
              <a:rPr kumimoji="1" lang="ja-JP" altLang="en-US" sz="1100" dirty="0">
                <a:latin typeface="+mn-ea"/>
              </a:rPr>
              <a:t>月現在ですがコロナ感染が落着きつつあり、ご入居様との面会を再開させて頂いております。但し、予約制とし前以ってご連絡頂けましたら日程・お時間をお知らせさせて頂き面会室</a:t>
            </a:r>
            <a:r>
              <a:rPr lang="ja-JP" altLang="en-US" sz="1100" dirty="0">
                <a:latin typeface="+mn-ea"/>
              </a:rPr>
              <a:t>・居室</a:t>
            </a:r>
            <a:r>
              <a:rPr kumimoji="1" lang="ja-JP" altLang="en-US" sz="1100" dirty="0">
                <a:latin typeface="+mn-ea"/>
              </a:rPr>
              <a:t>にて面会をして頂いております。感染予防の為不織布マスク着用の上、手指消毒・検温は面会前に行って頂き、面会室・居室にお入り頂いておりますのでご了承頂ければ面会は可能です。</a:t>
            </a:r>
            <a:endParaRPr kumimoji="1" lang="en-US" altLang="ja-JP" sz="1100" dirty="0">
              <a:latin typeface="+mn-ea"/>
            </a:endParaRPr>
          </a:p>
          <a:p>
            <a:r>
              <a:rPr kumimoji="1" lang="ja-JP" altLang="en-US" sz="1100" dirty="0">
                <a:latin typeface="+mn-ea"/>
              </a:rPr>
              <a:t>尚、今後コロナ・インフルエンザ感染拡大の際には面会を一時的に止めさせて頂くことがありますので予約時にご確認下さい。</a:t>
            </a:r>
            <a:endParaRPr kumimoji="1" lang="en-US" altLang="ja-JP" sz="1100" dirty="0">
              <a:latin typeface="+mn-ea"/>
            </a:endParaRPr>
          </a:p>
          <a:p>
            <a:endParaRPr kumimoji="1" lang="en-US" altLang="ja-JP" sz="1600" dirty="0">
              <a:latin typeface="+mn-ea"/>
            </a:endParaRPr>
          </a:p>
        </p:txBody>
      </p:sp>
      <p:pic>
        <p:nvPicPr>
          <p:cNvPr id="5" name="図 4">
            <a:extLst>
              <a:ext uri="{FF2B5EF4-FFF2-40B4-BE49-F238E27FC236}">
                <a16:creationId xmlns:a16="http://schemas.microsoft.com/office/drawing/2014/main" id="{7D90DA8B-E57C-978B-F171-562553431B1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3930" y="185927"/>
            <a:ext cx="7482904" cy="253945"/>
          </a:xfrm>
          <a:prstGeom prst="rect">
            <a:avLst/>
          </a:prstGeom>
        </p:spPr>
      </p:pic>
      <p:pic>
        <p:nvPicPr>
          <p:cNvPr id="6" name="図 5">
            <a:extLst>
              <a:ext uri="{FF2B5EF4-FFF2-40B4-BE49-F238E27FC236}">
                <a16:creationId xmlns:a16="http://schemas.microsoft.com/office/drawing/2014/main" id="{AE645CB7-ACD5-C881-D655-413C6BBADFF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2671" y="10528860"/>
            <a:ext cx="7482904" cy="253945"/>
          </a:xfrm>
          <a:prstGeom prst="rect">
            <a:avLst/>
          </a:prstGeom>
        </p:spPr>
      </p:pic>
      <p:pic>
        <p:nvPicPr>
          <p:cNvPr id="2050" name="Picture 2" descr="介護ベッドのイラスト">
            <a:extLst>
              <a:ext uri="{FF2B5EF4-FFF2-40B4-BE49-F238E27FC236}">
                <a16:creationId xmlns:a16="http://schemas.microsoft.com/office/drawing/2014/main" id="{D72F989B-30A0-667A-FA35-930D11617F0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49257" y="1364342"/>
            <a:ext cx="1467531" cy="121126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銭湯に入る人のイラスト（男性） | かわいいフリー素材集 いらすとや">
            <a:extLst>
              <a:ext uri="{FF2B5EF4-FFF2-40B4-BE49-F238E27FC236}">
                <a16:creationId xmlns:a16="http://schemas.microsoft.com/office/drawing/2014/main" id="{FBB2184C-B305-E1C2-87D3-055FE2EFF2A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6114" y="2801257"/>
            <a:ext cx="1030515" cy="105319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洗濯のイラスト「Tシャツを干すお母さん」">
            <a:extLst>
              <a:ext uri="{FF2B5EF4-FFF2-40B4-BE49-F238E27FC236}">
                <a16:creationId xmlns:a16="http://schemas.microsoft.com/office/drawing/2014/main" id="{9FFD6CAB-0777-F345-C613-BB8DCAA7090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5027" y="4934857"/>
            <a:ext cx="1493839" cy="152059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更新】面会制限についてのお知らせ - アミコ NEWS - アミコ株式会社">
            <a:extLst>
              <a:ext uri="{FF2B5EF4-FFF2-40B4-BE49-F238E27FC236}">
                <a16:creationId xmlns:a16="http://schemas.microsoft.com/office/drawing/2014/main" id="{FA855B6D-E2F3-8424-8618-74FC3270631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4170" y="7924801"/>
            <a:ext cx="2962503" cy="2503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437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293475"/>
            <a:ext cx="7482904" cy="253945"/>
          </a:xfrm>
          <a:prstGeom prst="rect">
            <a:avLst/>
          </a:prstGeom>
        </p:spPr>
      </p:pic>
      <p:pic>
        <p:nvPicPr>
          <p:cNvPr id="3" name="図 2">
            <a:extLst>
              <a:ext uri="{FF2B5EF4-FFF2-40B4-BE49-F238E27FC236}">
                <a16:creationId xmlns:a16="http://schemas.microsoft.com/office/drawing/2014/main" id="{66418224-7DFF-3F68-9A1E-9B2554AE66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35" y="10354688"/>
            <a:ext cx="7482904" cy="253945"/>
          </a:xfrm>
          <a:prstGeom prst="rect">
            <a:avLst/>
          </a:prstGeom>
        </p:spPr>
      </p:pic>
      <p:sp>
        <p:nvSpPr>
          <p:cNvPr id="14" name="Rectangle 3">
            <a:extLst>
              <a:ext uri="{FF2B5EF4-FFF2-40B4-BE49-F238E27FC236}">
                <a16:creationId xmlns:a16="http://schemas.microsoft.com/office/drawing/2014/main" id="{32ABC6A7-41EB-039A-21A7-B7238DEDD56C}"/>
              </a:ext>
            </a:extLst>
          </p:cNvPr>
          <p:cNvSpPr>
            <a:spLocks noChangeArrowheads="1"/>
          </p:cNvSpPr>
          <p:nvPr/>
        </p:nvSpPr>
        <p:spPr bwMode="auto">
          <a:xfrm>
            <a:off x="633186" y="5555138"/>
            <a:ext cx="256802" cy="401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0" i="0" u="none" strike="noStrike" cap="none" normalizeH="0" baseline="0" dirty="0">
                <a:ln>
                  <a:noFill/>
                </a:ln>
                <a:solidFill>
                  <a:schemeClr val="tx1"/>
                </a:solidFill>
                <a:effectLst/>
                <a:latin typeface="Arial" panose="020B0604020202020204" pitchFamily="34" charset="0"/>
              </a:rPr>
              <a:t> </a:t>
            </a:r>
          </a:p>
        </p:txBody>
      </p:sp>
      <p:sp>
        <p:nvSpPr>
          <p:cNvPr id="6" name="Rectangle 1">
            <a:extLst>
              <a:ext uri="{FF2B5EF4-FFF2-40B4-BE49-F238E27FC236}">
                <a16:creationId xmlns:a16="http://schemas.microsoft.com/office/drawing/2014/main" id="{D4A7AAEA-9201-58FD-CD11-7D879C28401C}"/>
              </a:ext>
            </a:extLst>
          </p:cNvPr>
          <p:cNvSpPr txBox="1">
            <a:spLocks/>
          </p:cNvSpPr>
          <p:nvPr/>
        </p:nvSpPr>
        <p:spPr>
          <a:xfrm>
            <a:off x="332656" y="179512"/>
            <a:ext cx="6172200" cy="1524000"/>
          </a:xfrm>
          <a:prstGeom prst="rect">
            <a:avLst/>
          </a:prstGeom>
        </p:spPr>
        <p:txBody>
          <a:bodyPr vert="horz" lIns="45720" rIns="45720" anchor="ctr">
            <a:noAutofit/>
          </a:bodyPr>
          <a:lstStyle>
            <a:lvl1pPr algn="l" defTabSz="776288" rtl="0" eaLnBrk="1" fontAlgn="base" latinLnBrk="0" hangingPunct="1">
              <a:lnSpc>
                <a:spcPct val="90000"/>
              </a:lnSpc>
              <a:spcBef>
                <a:spcPct val="0"/>
              </a:spcBef>
              <a:spcAft>
                <a:spcPct val="0"/>
              </a:spcAft>
              <a:buNone/>
              <a:defRPr kumimoji="1" sz="4600" kern="1200">
                <a:solidFill>
                  <a:schemeClr val="tx1"/>
                </a:solidFill>
                <a:latin typeface="+mj-lt"/>
                <a:ea typeface="+mj-ea"/>
                <a:cs typeface="+mj-cs"/>
              </a:defRPr>
            </a:lvl1pPr>
            <a:lvl2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2pPr>
            <a:lvl3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3pPr>
            <a:lvl4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4pPr>
            <a:lvl5pPr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5pPr>
            <a:lvl6pPr marL="4572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6pPr>
            <a:lvl7pPr marL="9144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7pPr>
            <a:lvl8pPr marL="13716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8pPr>
            <a:lvl9pPr marL="1828800" algn="l" defTabSz="776288" rtl="0" eaLnBrk="1" fontAlgn="base" hangingPunct="1">
              <a:lnSpc>
                <a:spcPct val="90000"/>
              </a:lnSpc>
              <a:spcBef>
                <a:spcPct val="0"/>
              </a:spcBef>
              <a:spcAft>
                <a:spcPct val="0"/>
              </a:spcAft>
              <a:defRPr kumimoji="1" sz="3700">
                <a:solidFill>
                  <a:schemeClr val="tx1"/>
                </a:solidFill>
                <a:latin typeface="Calibri Light"/>
                <a:ea typeface="ＭＳ Ｐゴシック" pitchFamily="50" charset="-128"/>
              </a:defRPr>
            </a:lvl9pPr>
          </a:lstStyle>
          <a:p>
            <a:r>
              <a:rPr lang="ja-JP" altLang="en-US" sz="3600" dirty="0">
                <a:latin typeface="+mj-ea"/>
              </a:rPr>
              <a:t>　</a:t>
            </a:r>
            <a:r>
              <a:rPr lang="ja-JP" altLang="en-US" sz="2800" dirty="0">
                <a:solidFill>
                  <a:srgbClr val="002060"/>
                </a:solidFill>
                <a:latin typeface="+mj-ea"/>
              </a:rPr>
              <a:t>ご利用料金</a:t>
            </a:r>
            <a:endParaRPr lang="ja-JP" sz="2800" dirty="0">
              <a:solidFill>
                <a:srgbClr val="002060"/>
              </a:solidFill>
              <a:latin typeface="+mj-ea"/>
            </a:endParaRPr>
          </a:p>
        </p:txBody>
      </p:sp>
      <p:graphicFrame>
        <p:nvGraphicFramePr>
          <p:cNvPr id="8" name="表 7">
            <a:extLst>
              <a:ext uri="{FF2B5EF4-FFF2-40B4-BE49-F238E27FC236}">
                <a16:creationId xmlns:a16="http://schemas.microsoft.com/office/drawing/2014/main" id="{D43D4105-45D9-8897-3E13-9682D5AF67AB}"/>
              </a:ext>
            </a:extLst>
          </p:cNvPr>
          <p:cNvGraphicFramePr>
            <a:graphicFrameLocks noGrp="1"/>
          </p:cNvGraphicFramePr>
          <p:nvPr>
            <p:extLst>
              <p:ext uri="{D42A27DB-BD31-4B8C-83A1-F6EECF244321}">
                <p14:modId xmlns:p14="http://schemas.microsoft.com/office/powerpoint/2010/main" val="87879611"/>
              </p:ext>
            </p:extLst>
          </p:nvPr>
        </p:nvGraphicFramePr>
        <p:xfrm>
          <a:off x="737881" y="1335314"/>
          <a:ext cx="6330575" cy="696686"/>
        </p:xfrm>
        <a:graphic>
          <a:graphicData uri="http://schemas.openxmlformats.org/drawingml/2006/table">
            <a:tbl>
              <a:tblPr firstRow="1" bandRow="1">
                <a:tableStyleId>{5C22544A-7EE6-4342-B048-85BDC9FD1C3A}</a:tableStyleId>
              </a:tblPr>
              <a:tblGrid>
                <a:gridCol w="6330575">
                  <a:extLst>
                    <a:ext uri="{9D8B030D-6E8A-4147-A177-3AD203B41FA5}">
                      <a16:colId xmlns:a16="http://schemas.microsoft.com/office/drawing/2014/main" val="20000"/>
                    </a:ext>
                  </a:extLst>
                </a:gridCol>
              </a:tblGrid>
              <a:tr h="696686">
                <a:tc>
                  <a:txBody>
                    <a:bodyPr/>
                    <a:lstStyle/>
                    <a:p>
                      <a:r>
                        <a:rPr kumimoji="1" lang="ja-JP" altLang="en-US" dirty="0"/>
                        <a:t>　　　　</a:t>
                      </a:r>
                      <a:r>
                        <a:rPr kumimoji="1" lang="ja-JP" altLang="en-US" sz="2400" dirty="0"/>
                        <a:t>　　</a:t>
                      </a:r>
                      <a:r>
                        <a:rPr kumimoji="1" lang="ja-JP" altLang="en-US" sz="3600" dirty="0"/>
                        <a:t>　入居金　　　　　　　</a:t>
                      </a:r>
                      <a:r>
                        <a:rPr kumimoji="1" lang="en-US" altLang="ja-JP" sz="3600" dirty="0"/>
                        <a:t>0</a:t>
                      </a:r>
                      <a:r>
                        <a:rPr kumimoji="1" lang="ja-JP" altLang="en-US" sz="3600" dirty="0"/>
                        <a:t>円</a:t>
                      </a:r>
                    </a:p>
                  </a:txBody>
                  <a:tcPr/>
                </a:tc>
                <a:extLst>
                  <a:ext uri="{0D108BD9-81ED-4DB2-BD59-A6C34878D82A}">
                    <a16:rowId xmlns:a16="http://schemas.microsoft.com/office/drawing/2014/main" val="10000"/>
                  </a:ext>
                </a:extLst>
              </a:tr>
            </a:tbl>
          </a:graphicData>
        </a:graphic>
      </p:graphicFrame>
      <p:graphicFrame>
        <p:nvGraphicFramePr>
          <p:cNvPr id="15" name="表 14">
            <a:extLst>
              <a:ext uri="{FF2B5EF4-FFF2-40B4-BE49-F238E27FC236}">
                <a16:creationId xmlns:a16="http://schemas.microsoft.com/office/drawing/2014/main" id="{B54AF39F-A457-75FC-A89C-75F7F673006B}"/>
              </a:ext>
            </a:extLst>
          </p:cNvPr>
          <p:cNvGraphicFramePr>
            <a:graphicFrameLocks noGrp="1"/>
          </p:cNvGraphicFramePr>
          <p:nvPr>
            <p:extLst>
              <p:ext uri="{D42A27DB-BD31-4B8C-83A1-F6EECF244321}">
                <p14:modId xmlns:p14="http://schemas.microsoft.com/office/powerpoint/2010/main" val="1488971130"/>
              </p:ext>
            </p:extLst>
          </p:nvPr>
        </p:nvGraphicFramePr>
        <p:xfrm>
          <a:off x="734352" y="2250149"/>
          <a:ext cx="6306870" cy="1601532"/>
        </p:xfrm>
        <a:graphic>
          <a:graphicData uri="http://schemas.openxmlformats.org/drawingml/2006/table">
            <a:tbl>
              <a:tblPr firstRow="1" bandRow="1">
                <a:tableStyleId>{5C22544A-7EE6-4342-B048-85BDC9FD1C3A}</a:tableStyleId>
              </a:tblPr>
              <a:tblGrid>
                <a:gridCol w="2291990">
                  <a:extLst>
                    <a:ext uri="{9D8B030D-6E8A-4147-A177-3AD203B41FA5}">
                      <a16:colId xmlns:a16="http://schemas.microsoft.com/office/drawing/2014/main" val="20000"/>
                    </a:ext>
                  </a:extLst>
                </a:gridCol>
                <a:gridCol w="2007440">
                  <a:extLst>
                    <a:ext uri="{9D8B030D-6E8A-4147-A177-3AD203B41FA5}">
                      <a16:colId xmlns:a16="http://schemas.microsoft.com/office/drawing/2014/main" val="20001"/>
                    </a:ext>
                  </a:extLst>
                </a:gridCol>
                <a:gridCol w="2007440">
                  <a:extLst>
                    <a:ext uri="{9D8B030D-6E8A-4147-A177-3AD203B41FA5}">
                      <a16:colId xmlns:a16="http://schemas.microsoft.com/office/drawing/2014/main" val="20002"/>
                    </a:ext>
                  </a:extLst>
                </a:gridCol>
              </a:tblGrid>
              <a:tr h="0">
                <a:tc rowSpan="4">
                  <a:txBody>
                    <a:bodyPr/>
                    <a:lstStyle/>
                    <a:p>
                      <a:r>
                        <a:rPr kumimoji="1" lang="ja-JP" altLang="en-US" dirty="0">
                          <a:latin typeface="+mn-ea"/>
                          <a:ea typeface="+mn-ea"/>
                        </a:rPr>
                        <a:t>月額利用料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2000" b="1" dirty="0">
                          <a:solidFill>
                            <a:schemeClr val="tx1"/>
                          </a:solidFill>
                          <a:latin typeface="+mn-ea"/>
                          <a:ea typeface="+mn-ea"/>
                        </a:rPr>
                        <a:t>家賃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kumimoji="1" lang="en-US" altLang="ja-JP" sz="2000" b="1" dirty="0">
                          <a:solidFill>
                            <a:schemeClr val="tx1"/>
                          </a:solidFill>
                          <a:latin typeface="+mn-ea"/>
                          <a:ea typeface="+mn-ea"/>
                        </a:rPr>
                        <a:t>92,000</a:t>
                      </a:r>
                      <a:r>
                        <a:rPr kumimoji="1" lang="ja-JP" altLang="en-US" sz="2000" b="1" dirty="0">
                          <a:solidFill>
                            <a:schemeClr val="tx1"/>
                          </a:solidFill>
                          <a:latin typeface="+mn-ea"/>
                          <a:ea typeface="+mn-ea"/>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401764">
                <a:tc vMerge="1">
                  <a:txBody>
                    <a:bodyPr/>
                    <a:lstStyle/>
                    <a:p>
                      <a:endParaRPr kumimoji="1" lang="ja-JP" altLang="en-US" dirty="0"/>
                    </a:p>
                  </a:txBody>
                  <a:tcPr/>
                </a:tc>
                <a:tc>
                  <a:txBody>
                    <a:bodyPr/>
                    <a:lstStyle/>
                    <a:p>
                      <a:r>
                        <a:rPr kumimoji="1" lang="ja-JP" altLang="en-US" sz="2000" b="1" dirty="0">
                          <a:latin typeface="+mn-ea"/>
                          <a:ea typeface="+mn-ea"/>
                        </a:rPr>
                        <a:t>管理費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1" dirty="0">
                          <a:latin typeface="+mn-ea"/>
                          <a:ea typeface="+mn-ea"/>
                        </a:rPr>
                        <a:t>41,560</a:t>
                      </a:r>
                      <a:r>
                        <a:rPr kumimoji="1" lang="ja-JP" altLang="en-US" sz="2000" b="1" dirty="0">
                          <a:latin typeface="+mn-ea"/>
                          <a:ea typeface="+mn-ea"/>
                        </a:rPr>
                        <a:t>円</a:t>
                      </a:r>
                      <a:endParaRPr kumimoji="1" lang="en-US" altLang="ja-JP" sz="2000" b="1"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01764">
                <a:tc vMerge="1">
                  <a:txBody>
                    <a:bodyPr/>
                    <a:lstStyle/>
                    <a:p>
                      <a:endParaRPr kumimoji="1" lang="ja-JP" altLang="en-US" dirty="0"/>
                    </a:p>
                  </a:txBody>
                  <a:tcPr/>
                </a:tc>
                <a:tc>
                  <a:txBody>
                    <a:bodyPr/>
                    <a:lstStyle/>
                    <a:p>
                      <a:r>
                        <a:rPr kumimoji="1" lang="ja-JP" altLang="en-US" sz="2000" b="1" dirty="0">
                          <a:latin typeface="+mn-ea"/>
                          <a:ea typeface="+mn-ea"/>
                        </a:rPr>
                        <a:t>食費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kumimoji="1" lang="en-US" altLang="ja-JP" sz="2000" b="1" dirty="0">
                          <a:latin typeface="+mn-ea"/>
                          <a:ea typeface="+mn-ea"/>
                        </a:rPr>
                        <a:t>52,640</a:t>
                      </a:r>
                      <a:r>
                        <a:rPr kumimoji="1" lang="ja-JP" altLang="en-US" sz="2000" b="1" dirty="0">
                          <a:latin typeface="+mn-ea"/>
                          <a:ea typeface="+mn-ea"/>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2"/>
                  </a:ext>
                </a:extLst>
              </a:tr>
              <a:tr h="401764">
                <a:tc vMerge="1">
                  <a:txBody>
                    <a:bodyPr/>
                    <a:lstStyle/>
                    <a:p>
                      <a:endParaRPr kumimoji="1" lang="ja-JP" altLang="en-US" dirty="0"/>
                    </a:p>
                  </a:txBody>
                  <a:tcPr/>
                </a:tc>
                <a:tc>
                  <a:txBody>
                    <a:bodyPr/>
                    <a:lstStyle/>
                    <a:p>
                      <a:r>
                        <a:rPr kumimoji="1" lang="ja-JP" altLang="en-US" sz="2000" b="1" dirty="0">
                          <a:solidFill>
                            <a:schemeClr val="bg1"/>
                          </a:solidFill>
                          <a:latin typeface="+mn-ea"/>
                          <a:ea typeface="+mn-ea"/>
                        </a:rPr>
                        <a:t>合計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schemeClr>
                    </a:solidFill>
                  </a:tcPr>
                </a:tc>
                <a:tc>
                  <a:txBody>
                    <a:bodyPr/>
                    <a:lstStyle/>
                    <a:p>
                      <a:r>
                        <a:rPr kumimoji="1" lang="en-US" altLang="ja-JP" sz="2000" b="1" dirty="0">
                          <a:solidFill>
                            <a:schemeClr val="bg1"/>
                          </a:solidFill>
                          <a:latin typeface="+mn-ea"/>
                          <a:ea typeface="+mn-ea"/>
                        </a:rPr>
                        <a:t>186,200</a:t>
                      </a:r>
                      <a:r>
                        <a:rPr kumimoji="1" lang="ja-JP" altLang="en-US" sz="2000" b="1" dirty="0">
                          <a:solidFill>
                            <a:schemeClr val="bg1"/>
                          </a:solidFill>
                          <a:latin typeface="+mn-ea"/>
                          <a:ea typeface="+mn-ea"/>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schemeClr>
                    </a:solidFill>
                  </a:tcPr>
                </a:tc>
                <a:extLst>
                  <a:ext uri="{0D108BD9-81ED-4DB2-BD59-A6C34878D82A}">
                    <a16:rowId xmlns:a16="http://schemas.microsoft.com/office/drawing/2014/main" val="10003"/>
                  </a:ext>
                </a:extLst>
              </a:tr>
            </a:tbl>
          </a:graphicData>
        </a:graphic>
      </p:graphicFrame>
      <p:sp>
        <p:nvSpPr>
          <p:cNvPr id="16" name="正方形/長方形 15">
            <a:extLst>
              <a:ext uri="{FF2B5EF4-FFF2-40B4-BE49-F238E27FC236}">
                <a16:creationId xmlns:a16="http://schemas.microsoft.com/office/drawing/2014/main" id="{DC035570-9668-93F8-6A12-5199604F52E1}"/>
              </a:ext>
            </a:extLst>
          </p:cNvPr>
          <p:cNvSpPr/>
          <p:nvPr/>
        </p:nvSpPr>
        <p:spPr>
          <a:xfrm>
            <a:off x="4687161" y="5806354"/>
            <a:ext cx="3262432" cy="1384995"/>
          </a:xfrm>
          <a:prstGeom prst="rect">
            <a:avLst/>
          </a:prstGeom>
        </p:spPr>
        <p:txBody>
          <a:bodyPr wrap="none">
            <a:spAutoFit/>
          </a:bodyPr>
          <a:lstStyle/>
          <a:p>
            <a:r>
              <a:rPr lang="ja-JP" altLang="en-US" sz="1800" dirty="0">
                <a:solidFill>
                  <a:srgbClr val="FF0000"/>
                </a:solidFill>
                <a:latin typeface="HG丸ｺﾞｼｯｸM-PRO" panose="020F0600000000000000" pitchFamily="50" charset="-128"/>
                <a:ea typeface="HG丸ｺﾞｼｯｸM-PRO" panose="020F0600000000000000" pitchFamily="50" charset="-128"/>
              </a:rPr>
              <a:t>（イメージプラン）</a:t>
            </a:r>
            <a:endParaRPr lang="en-US" altLang="ja-JP" sz="1800" dirty="0">
              <a:solidFill>
                <a:srgbClr val="FF0000"/>
              </a:solidFill>
              <a:latin typeface="HG丸ｺﾞｼｯｸM-PRO" panose="020F0600000000000000" pitchFamily="50" charset="-128"/>
              <a:ea typeface="HG丸ｺﾞｼｯｸM-PRO" panose="020F0600000000000000" pitchFamily="50" charset="-128"/>
            </a:endParaRPr>
          </a:p>
          <a:p>
            <a:r>
              <a:rPr lang="ja-JP" altLang="en-US" sz="1800" dirty="0">
                <a:solidFill>
                  <a:srgbClr val="FF0000"/>
                </a:solidFill>
                <a:latin typeface="HG丸ｺﾞｼｯｸM-PRO" panose="020F0600000000000000" pitchFamily="50" charset="-128"/>
                <a:ea typeface="HG丸ｺﾞｼｯｸM-PRO" panose="020F0600000000000000" pitchFamily="50" charset="-128"/>
              </a:rPr>
              <a:t>要介護１・１割負担の場合　</a:t>
            </a:r>
            <a:endParaRPr lang="en-US" altLang="ja-JP" sz="1800" dirty="0">
              <a:solidFill>
                <a:srgbClr val="FF0000"/>
              </a:solidFill>
              <a:latin typeface="HG丸ｺﾞｼｯｸM-PRO" panose="020F0600000000000000" pitchFamily="50" charset="-128"/>
              <a:ea typeface="HG丸ｺﾞｼｯｸM-PRO" panose="020F0600000000000000" pitchFamily="50" charset="-128"/>
            </a:endParaRPr>
          </a:p>
          <a:p>
            <a:endParaRPr lang="en-US" altLang="ja-JP" sz="2400" dirty="0">
              <a:latin typeface="HG丸ｺﾞｼｯｸM-PRO" panose="020F0600000000000000" pitchFamily="50" charset="-128"/>
              <a:ea typeface="HG丸ｺﾞｼｯｸM-PRO" panose="020F0600000000000000" pitchFamily="50" charset="-128"/>
            </a:endParaRPr>
          </a:p>
          <a:p>
            <a:r>
              <a:rPr lang="en-US" altLang="ja-JP" sz="2400" dirty="0">
                <a:latin typeface="HG丸ｺﾞｼｯｸM-PRO" panose="020F0600000000000000" pitchFamily="50" charset="-128"/>
                <a:ea typeface="HG丸ｺﾞｼｯｸM-PRO" panose="020F0600000000000000" pitchFamily="50" charset="-128"/>
              </a:rPr>
              <a:t>                         </a:t>
            </a:r>
          </a:p>
        </p:txBody>
      </p:sp>
      <p:sp>
        <p:nvSpPr>
          <p:cNvPr id="17" name="正方形/長方形 16">
            <a:extLst>
              <a:ext uri="{FF2B5EF4-FFF2-40B4-BE49-F238E27FC236}">
                <a16:creationId xmlns:a16="http://schemas.microsoft.com/office/drawing/2014/main" id="{8658A24D-315D-2F9D-B585-8918658D86A3}"/>
              </a:ext>
            </a:extLst>
          </p:cNvPr>
          <p:cNvSpPr/>
          <p:nvPr/>
        </p:nvSpPr>
        <p:spPr>
          <a:xfrm>
            <a:off x="4687161" y="6645608"/>
            <a:ext cx="2999718" cy="1107996"/>
          </a:xfrm>
          <a:prstGeom prst="rect">
            <a:avLst/>
          </a:prstGeom>
        </p:spPr>
        <p:txBody>
          <a:bodyPr wrap="square">
            <a:spAutoFit/>
          </a:bodyPr>
          <a:lstStyle/>
          <a:p>
            <a:r>
              <a:rPr lang="ja-JP" altLang="en-US" sz="1800" dirty="0">
                <a:solidFill>
                  <a:srgbClr val="0070C0"/>
                </a:solidFill>
                <a:latin typeface="HG丸ｺﾞｼｯｸM-PRO" panose="020F0600000000000000" pitchFamily="50" charset="-128"/>
                <a:ea typeface="HG丸ｺﾞｼｯｸM-PRO" panose="020F0600000000000000" pitchFamily="50" charset="-128"/>
              </a:rPr>
              <a:t>月額料　       </a:t>
            </a:r>
            <a:r>
              <a:rPr lang="en-US" altLang="ja-JP" sz="1800" dirty="0">
                <a:solidFill>
                  <a:srgbClr val="0070C0"/>
                </a:solidFill>
                <a:latin typeface="HG丸ｺﾞｼｯｸM-PRO" panose="020F0600000000000000" pitchFamily="50" charset="-128"/>
                <a:ea typeface="HG丸ｺﾞｼｯｸM-PRO" panose="020F0600000000000000" pitchFamily="50" charset="-128"/>
              </a:rPr>
              <a:t>186,200</a:t>
            </a:r>
            <a:r>
              <a:rPr lang="ja-JP" altLang="en-US" sz="1800" dirty="0">
                <a:solidFill>
                  <a:srgbClr val="0070C0"/>
                </a:solidFill>
                <a:latin typeface="HG丸ｺﾞｼｯｸM-PRO" panose="020F0600000000000000" pitchFamily="50" charset="-128"/>
                <a:ea typeface="HG丸ｺﾞｼｯｸM-PRO" panose="020F0600000000000000" pitchFamily="50" charset="-128"/>
              </a:rPr>
              <a:t>円　</a:t>
            </a:r>
            <a:endParaRPr lang="en-US" altLang="ja-JP" sz="1800" dirty="0">
              <a:solidFill>
                <a:srgbClr val="0070C0"/>
              </a:solidFill>
              <a:latin typeface="HG丸ｺﾞｼｯｸM-PRO" panose="020F0600000000000000" pitchFamily="50" charset="-128"/>
              <a:ea typeface="HG丸ｺﾞｼｯｸM-PRO" panose="020F0600000000000000" pitchFamily="50" charset="-128"/>
            </a:endParaRPr>
          </a:p>
          <a:p>
            <a:endParaRPr lang="en-US" altLang="ja-JP" sz="2400" dirty="0">
              <a:latin typeface="HG丸ｺﾞｼｯｸM-PRO" panose="020F0600000000000000" pitchFamily="50" charset="-128"/>
              <a:ea typeface="HG丸ｺﾞｼｯｸM-PRO" panose="020F0600000000000000" pitchFamily="50" charset="-128"/>
            </a:endParaRPr>
          </a:p>
          <a:p>
            <a:r>
              <a:rPr lang="en-US" altLang="ja-JP" sz="2400" dirty="0">
                <a:latin typeface="HG丸ｺﾞｼｯｸM-PRO" panose="020F0600000000000000" pitchFamily="50" charset="-128"/>
                <a:ea typeface="HG丸ｺﾞｼｯｸM-PRO" panose="020F0600000000000000" pitchFamily="50" charset="-128"/>
              </a:rPr>
              <a:t>                         </a:t>
            </a:r>
          </a:p>
        </p:txBody>
      </p:sp>
      <p:sp>
        <p:nvSpPr>
          <p:cNvPr id="18" name="正方形/長方形 17">
            <a:extLst>
              <a:ext uri="{FF2B5EF4-FFF2-40B4-BE49-F238E27FC236}">
                <a16:creationId xmlns:a16="http://schemas.microsoft.com/office/drawing/2014/main" id="{BFCCB308-EABC-8105-F0FF-0FEDC9EFB5A1}"/>
              </a:ext>
            </a:extLst>
          </p:cNvPr>
          <p:cNvSpPr/>
          <p:nvPr/>
        </p:nvSpPr>
        <p:spPr>
          <a:xfrm>
            <a:off x="4178250" y="7120820"/>
            <a:ext cx="3700052" cy="1107996"/>
          </a:xfrm>
          <a:prstGeom prst="rect">
            <a:avLst/>
          </a:prstGeom>
        </p:spPr>
        <p:txBody>
          <a:bodyPr wrap="none">
            <a:spAutoFit/>
          </a:bodyPr>
          <a:lstStyle/>
          <a:p>
            <a:pPr algn="r"/>
            <a:r>
              <a:rPr lang="ja-JP" altLang="en-US" sz="1800" dirty="0">
                <a:solidFill>
                  <a:srgbClr val="0070C0"/>
                </a:solidFill>
                <a:latin typeface="HG丸ｺﾞｼｯｸM-PRO" panose="020F0600000000000000" pitchFamily="50" charset="-128"/>
                <a:ea typeface="HG丸ｺﾞｼｯｸM-PRO" panose="020F0600000000000000" pitchFamily="50" charset="-128"/>
              </a:rPr>
              <a:t>介護保険</a:t>
            </a:r>
            <a:r>
              <a:rPr lang="en-US" altLang="ja-JP" sz="1800" dirty="0">
                <a:solidFill>
                  <a:srgbClr val="0070C0"/>
                </a:solidFill>
                <a:latin typeface="HG丸ｺﾞｼｯｸM-PRO" panose="020F0600000000000000" pitchFamily="50" charset="-128"/>
                <a:ea typeface="HG丸ｺﾞｼｯｸM-PRO" panose="020F0600000000000000" pitchFamily="50" charset="-128"/>
              </a:rPr>
              <a:t>(</a:t>
            </a:r>
            <a:r>
              <a:rPr lang="ja-JP" altLang="en-US" sz="1800" dirty="0">
                <a:solidFill>
                  <a:srgbClr val="0070C0"/>
                </a:solidFill>
                <a:latin typeface="HG丸ｺﾞｼｯｸM-PRO" panose="020F0600000000000000" pitchFamily="50" charset="-128"/>
                <a:ea typeface="HG丸ｺﾞｼｯｸM-PRO" panose="020F0600000000000000" pitchFamily="50" charset="-128"/>
              </a:rPr>
              <a:t>介護１</a:t>
            </a:r>
            <a:r>
              <a:rPr lang="en-US" altLang="ja-JP" sz="1800" dirty="0">
                <a:solidFill>
                  <a:srgbClr val="0070C0"/>
                </a:solidFill>
                <a:latin typeface="HG丸ｺﾞｼｯｸM-PRO" panose="020F0600000000000000" pitchFamily="50" charset="-128"/>
                <a:ea typeface="HG丸ｺﾞｼｯｸM-PRO" panose="020F0600000000000000" pitchFamily="50" charset="-128"/>
              </a:rPr>
              <a:t>)</a:t>
            </a:r>
            <a:r>
              <a:rPr lang="ja-JP" altLang="en-US" sz="1800" dirty="0">
                <a:solidFill>
                  <a:srgbClr val="0070C0"/>
                </a:solidFill>
                <a:latin typeface="HG丸ｺﾞｼｯｸM-PRO" panose="020F0600000000000000" pitchFamily="50" charset="-128"/>
                <a:ea typeface="HG丸ｺﾞｼｯｸM-PRO" panose="020F0600000000000000" pitchFamily="50" charset="-128"/>
              </a:rPr>
              <a:t> </a:t>
            </a:r>
            <a:r>
              <a:rPr lang="en-US" altLang="ja-JP" sz="1800" dirty="0">
                <a:solidFill>
                  <a:srgbClr val="0070C0"/>
                </a:solidFill>
                <a:latin typeface="HG丸ｺﾞｼｯｸM-PRO" panose="020F0600000000000000" pitchFamily="50" charset="-128"/>
                <a:ea typeface="HG丸ｺﾞｼｯｸM-PRO" panose="020F0600000000000000" pitchFamily="50" charset="-128"/>
              </a:rPr>
              <a:t>18,897</a:t>
            </a:r>
            <a:r>
              <a:rPr lang="ja-JP" altLang="en-US" sz="1800" dirty="0">
                <a:solidFill>
                  <a:srgbClr val="0070C0"/>
                </a:solidFill>
                <a:latin typeface="HG丸ｺﾞｼｯｸM-PRO" panose="020F0600000000000000" pitchFamily="50" charset="-128"/>
                <a:ea typeface="HG丸ｺﾞｼｯｸM-PRO" panose="020F0600000000000000" pitchFamily="50" charset="-128"/>
              </a:rPr>
              <a:t>円　</a:t>
            </a:r>
            <a:endParaRPr lang="en-US" altLang="ja-JP" sz="1800" dirty="0">
              <a:solidFill>
                <a:srgbClr val="0070C0"/>
              </a:solidFill>
              <a:latin typeface="HG丸ｺﾞｼｯｸM-PRO" panose="020F0600000000000000" pitchFamily="50" charset="-128"/>
              <a:ea typeface="HG丸ｺﾞｼｯｸM-PRO" panose="020F0600000000000000" pitchFamily="50" charset="-128"/>
            </a:endParaRPr>
          </a:p>
          <a:p>
            <a:endParaRPr lang="en-US" altLang="ja-JP" sz="2400" dirty="0">
              <a:latin typeface="HG丸ｺﾞｼｯｸM-PRO" panose="020F0600000000000000" pitchFamily="50" charset="-128"/>
              <a:ea typeface="HG丸ｺﾞｼｯｸM-PRO" panose="020F0600000000000000" pitchFamily="50" charset="-128"/>
            </a:endParaRPr>
          </a:p>
          <a:p>
            <a:r>
              <a:rPr lang="en-US" altLang="ja-JP" sz="2400" dirty="0">
                <a:latin typeface="HG丸ｺﾞｼｯｸM-PRO" panose="020F0600000000000000" pitchFamily="50" charset="-128"/>
                <a:ea typeface="HG丸ｺﾞｼｯｸM-PRO" panose="020F0600000000000000" pitchFamily="50" charset="-128"/>
              </a:rPr>
              <a:t>                         </a:t>
            </a:r>
          </a:p>
        </p:txBody>
      </p:sp>
      <p:sp>
        <p:nvSpPr>
          <p:cNvPr id="21" name="正方形/長方形 20">
            <a:extLst>
              <a:ext uri="{FF2B5EF4-FFF2-40B4-BE49-F238E27FC236}">
                <a16:creationId xmlns:a16="http://schemas.microsoft.com/office/drawing/2014/main" id="{433638C2-E150-DA51-CF8E-54EEA3B4EBD6}"/>
              </a:ext>
            </a:extLst>
          </p:cNvPr>
          <p:cNvSpPr/>
          <p:nvPr/>
        </p:nvSpPr>
        <p:spPr>
          <a:xfrm>
            <a:off x="4678144" y="7625438"/>
            <a:ext cx="3167855" cy="1107996"/>
          </a:xfrm>
          <a:prstGeom prst="rect">
            <a:avLst/>
          </a:prstGeom>
        </p:spPr>
        <p:txBody>
          <a:bodyPr wrap="none">
            <a:spAutoFit/>
          </a:bodyPr>
          <a:lstStyle/>
          <a:p>
            <a:r>
              <a:rPr lang="ja-JP" altLang="en-US" sz="1800" dirty="0">
                <a:solidFill>
                  <a:srgbClr val="0070C0"/>
                </a:solidFill>
                <a:latin typeface="HG丸ｺﾞｼｯｸM-PRO" panose="020F0600000000000000" pitchFamily="50" charset="-128"/>
                <a:ea typeface="HG丸ｺﾞｼｯｸM-PRO" panose="020F0600000000000000" pitchFamily="50" charset="-128"/>
              </a:rPr>
              <a:t>オムツ代他　   </a:t>
            </a:r>
            <a:r>
              <a:rPr lang="en-US" altLang="ja-JP" sz="1800" dirty="0">
                <a:solidFill>
                  <a:srgbClr val="0070C0"/>
                </a:solidFill>
                <a:latin typeface="HG丸ｺﾞｼｯｸM-PRO" panose="020F0600000000000000" pitchFamily="50" charset="-128"/>
                <a:ea typeface="HG丸ｺﾞｼｯｸM-PRO" panose="020F0600000000000000" pitchFamily="50" charset="-128"/>
              </a:rPr>
              <a:t>10,000</a:t>
            </a:r>
            <a:r>
              <a:rPr lang="ja-JP" altLang="en-US" sz="1800" dirty="0">
                <a:solidFill>
                  <a:srgbClr val="0070C0"/>
                </a:solidFill>
                <a:latin typeface="HG丸ｺﾞｼｯｸM-PRO" panose="020F0600000000000000" pitchFamily="50" charset="-128"/>
                <a:ea typeface="HG丸ｺﾞｼｯｸM-PRO" panose="020F0600000000000000" pitchFamily="50" charset="-128"/>
              </a:rPr>
              <a:t>円　</a:t>
            </a:r>
            <a:endParaRPr lang="en-US" altLang="ja-JP" sz="1800" dirty="0">
              <a:solidFill>
                <a:srgbClr val="0070C0"/>
              </a:solidFill>
              <a:latin typeface="HG丸ｺﾞｼｯｸM-PRO" panose="020F0600000000000000" pitchFamily="50" charset="-128"/>
              <a:ea typeface="HG丸ｺﾞｼｯｸM-PRO" panose="020F0600000000000000" pitchFamily="50" charset="-128"/>
            </a:endParaRPr>
          </a:p>
          <a:p>
            <a:endParaRPr lang="en-US" altLang="ja-JP" sz="2400" dirty="0">
              <a:latin typeface="HG丸ｺﾞｼｯｸM-PRO" panose="020F0600000000000000" pitchFamily="50" charset="-128"/>
              <a:ea typeface="HG丸ｺﾞｼｯｸM-PRO" panose="020F0600000000000000" pitchFamily="50" charset="-128"/>
            </a:endParaRPr>
          </a:p>
          <a:p>
            <a:r>
              <a:rPr lang="en-US" altLang="ja-JP" sz="2400" dirty="0">
                <a:latin typeface="HG丸ｺﾞｼｯｸM-PRO" panose="020F0600000000000000" pitchFamily="50" charset="-128"/>
                <a:ea typeface="HG丸ｺﾞｼｯｸM-PRO" panose="020F0600000000000000" pitchFamily="50" charset="-128"/>
              </a:rPr>
              <a:t>                         </a:t>
            </a:r>
          </a:p>
        </p:txBody>
      </p:sp>
      <p:sp>
        <p:nvSpPr>
          <p:cNvPr id="22" name="正方形/長方形 21">
            <a:extLst>
              <a:ext uri="{FF2B5EF4-FFF2-40B4-BE49-F238E27FC236}">
                <a16:creationId xmlns:a16="http://schemas.microsoft.com/office/drawing/2014/main" id="{E41E7334-9FC9-1B56-8DA6-B39A46D91231}"/>
              </a:ext>
            </a:extLst>
          </p:cNvPr>
          <p:cNvSpPr/>
          <p:nvPr/>
        </p:nvSpPr>
        <p:spPr>
          <a:xfrm>
            <a:off x="4657306" y="8100650"/>
            <a:ext cx="3209533" cy="1107996"/>
          </a:xfrm>
          <a:prstGeom prst="rect">
            <a:avLst/>
          </a:prstGeom>
        </p:spPr>
        <p:txBody>
          <a:bodyPr wrap="none">
            <a:spAutoFit/>
          </a:bodyPr>
          <a:lstStyle/>
          <a:p>
            <a:r>
              <a:rPr lang="ja-JP" altLang="en-US" sz="1800" dirty="0">
                <a:solidFill>
                  <a:srgbClr val="0070C0"/>
                </a:solidFill>
                <a:latin typeface="HG丸ｺﾞｼｯｸM-PRO" panose="020F0600000000000000" pitchFamily="50" charset="-128"/>
                <a:ea typeface="HG丸ｺﾞｼｯｸM-PRO" panose="020F0600000000000000" pitchFamily="50" charset="-128"/>
              </a:rPr>
              <a:t>医療費他　        ５</a:t>
            </a:r>
            <a:r>
              <a:rPr lang="en-US" altLang="ja-JP" sz="1800" dirty="0">
                <a:solidFill>
                  <a:srgbClr val="0070C0"/>
                </a:solidFill>
                <a:latin typeface="HG丸ｺﾞｼｯｸM-PRO" panose="020F0600000000000000" pitchFamily="50" charset="-128"/>
                <a:ea typeface="HG丸ｺﾞｼｯｸM-PRO" panose="020F0600000000000000" pitchFamily="50" charset="-128"/>
              </a:rPr>
              <a:t>,000</a:t>
            </a:r>
            <a:r>
              <a:rPr lang="ja-JP" altLang="en-US" sz="1800" dirty="0">
                <a:solidFill>
                  <a:srgbClr val="0070C0"/>
                </a:solidFill>
                <a:latin typeface="HG丸ｺﾞｼｯｸM-PRO" panose="020F0600000000000000" pitchFamily="50" charset="-128"/>
                <a:ea typeface="HG丸ｺﾞｼｯｸM-PRO" panose="020F0600000000000000" pitchFamily="50" charset="-128"/>
              </a:rPr>
              <a:t>円　</a:t>
            </a:r>
            <a:endParaRPr lang="en-US" altLang="ja-JP" sz="1800" dirty="0">
              <a:solidFill>
                <a:srgbClr val="0070C0"/>
              </a:solidFill>
              <a:latin typeface="HG丸ｺﾞｼｯｸM-PRO" panose="020F0600000000000000" pitchFamily="50" charset="-128"/>
              <a:ea typeface="HG丸ｺﾞｼｯｸM-PRO" panose="020F0600000000000000" pitchFamily="50" charset="-128"/>
            </a:endParaRPr>
          </a:p>
          <a:p>
            <a:endParaRPr lang="en-US" altLang="ja-JP" sz="2400" dirty="0">
              <a:latin typeface="HG丸ｺﾞｼｯｸM-PRO" panose="020F0600000000000000" pitchFamily="50" charset="-128"/>
              <a:ea typeface="HG丸ｺﾞｼｯｸM-PRO" panose="020F0600000000000000" pitchFamily="50" charset="-128"/>
            </a:endParaRPr>
          </a:p>
          <a:p>
            <a:r>
              <a:rPr lang="en-US" altLang="ja-JP" sz="2400" dirty="0">
                <a:latin typeface="HG丸ｺﾞｼｯｸM-PRO" panose="020F0600000000000000" pitchFamily="50" charset="-128"/>
                <a:ea typeface="HG丸ｺﾞｼｯｸM-PRO" panose="020F0600000000000000" pitchFamily="50" charset="-128"/>
              </a:rPr>
              <a:t>                         </a:t>
            </a:r>
          </a:p>
        </p:txBody>
      </p:sp>
      <p:sp>
        <p:nvSpPr>
          <p:cNvPr id="23" name="正方形/長方形 22">
            <a:extLst>
              <a:ext uri="{FF2B5EF4-FFF2-40B4-BE49-F238E27FC236}">
                <a16:creationId xmlns:a16="http://schemas.microsoft.com/office/drawing/2014/main" id="{EA9B4D26-42E5-517F-6526-3D209E095F48}"/>
              </a:ext>
            </a:extLst>
          </p:cNvPr>
          <p:cNvSpPr/>
          <p:nvPr/>
        </p:nvSpPr>
        <p:spPr>
          <a:xfrm>
            <a:off x="4036779" y="8744939"/>
            <a:ext cx="5385729" cy="1323439"/>
          </a:xfrm>
          <a:prstGeom prst="rect">
            <a:avLst/>
          </a:prstGeom>
        </p:spPr>
        <p:txBody>
          <a:bodyPr wrap="square">
            <a:spAutoFit/>
          </a:bodyPr>
          <a:lstStyle/>
          <a:p>
            <a:r>
              <a:rPr lang="ja-JP" altLang="en-US" sz="3200" b="1" dirty="0">
                <a:latin typeface="HG丸ｺﾞｼｯｸM-PRO" panose="020F0600000000000000" pitchFamily="50" charset="-128"/>
                <a:ea typeface="HG丸ｺﾞｼｯｸM-PRO" panose="020F0600000000000000" pitchFamily="50" charset="-128"/>
              </a:rPr>
              <a:t>　</a:t>
            </a:r>
            <a:r>
              <a:rPr lang="ja-JP" altLang="en-US" sz="2000" b="1" dirty="0">
                <a:latin typeface="HG丸ｺﾞｼｯｸM-PRO" panose="020F0600000000000000" pitchFamily="50" charset="-128"/>
                <a:ea typeface="HG丸ｺﾞｼｯｸM-PRO" panose="020F0600000000000000" pitchFamily="50" charset="-128"/>
              </a:rPr>
              <a:t>月額　</a:t>
            </a:r>
            <a:r>
              <a:rPr lang="en-US" altLang="ja-JP" sz="2000" b="1" dirty="0">
                <a:latin typeface="HG丸ｺﾞｼｯｸM-PRO" panose="020F0600000000000000" pitchFamily="50" charset="-128"/>
                <a:ea typeface="HG丸ｺﾞｼｯｸM-PRO" panose="020F0600000000000000" pitchFamily="50" charset="-128"/>
              </a:rPr>
              <a:t>220,097</a:t>
            </a:r>
            <a:r>
              <a:rPr lang="ja-JP" altLang="en-US" sz="2000" b="1" dirty="0">
                <a:latin typeface="HG丸ｺﾞｼｯｸM-PRO" panose="020F0600000000000000" pitchFamily="50" charset="-128"/>
                <a:ea typeface="HG丸ｺﾞｼｯｸM-PRO" panose="020F0600000000000000" pitchFamily="50" charset="-128"/>
              </a:rPr>
              <a:t>円（税込）</a:t>
            </a:r>
            <a:r>
              <a:rPr lang="ja-JP" altLang="en-US" sz="2400" b="1" dirty="0">
                <a:latin typeface="HG丸ｺﾞｼｯｸM-PRO" panose="020F0600000000000000" pitchFamily="50" charset="-128"/>
                <a:ea typeface="HG丸ｺﾞｼｯｸM-PRO" panose="020F0600000000000000" pitchFamily="50" charset="-128"/>
              </a:rPr>
              <a:t>　　　</a:t>
            </a:r>
            <a:endParaRPr lang="en-US" altLang="ja-JP" sz="2400" b="1" dirty="0">
              <a:latin typeface="HG丸ｺﾞｼｯｸM-PRO" panose="020F0600000000000000" pitchFamily="50" charset="-128"/>
              <a:ea typeface="HG丸ｺﾞｼｯｸM-PRO" panose="020F0600000000000000" pitchFamily="50" charset="-128"/>
            </a:endParaRPr>
          </a:p>
          <a:p>
            <a:endParaRPr lang="en-US" altLang="ja-JP" sz="2400" dirty="0">
              <a:latin typeface="HG丸ｺﾞｼｯｸM-PRO" panose="020F0600000000000000" pitchFamily="50" charset="-128"/>
              <a:ea typeface="HG丸ｺﾞｼｯｸM-PRO" panose="020F0600000000000000" pitchFamily="50" charset="-128"/>
            </a:endParaRPr>
          </a:p>
          <a:p>
            <a:r>
              <a:rPr lang="en-US" altLang="ja-JP" sz="2400" dirty="0">
                <a:latin typeface="HG丸ｺﾞｼｯｸM-PRO" panose="020F0600000000000000" pitchFamily="50" charset="-128"/>
                <a:ea typeface="HG丸ｺﾞｼｯｸM-PRO" panose="020F0600000000000000" pitchFamily="50" charset="-128"/>
              </a:rPr>
              <a:t>                         </a:t>
            </a:r>
          </a:p>
        </p:txBody>
      </p:sp>
      <p:cxnSp>
        <p:nvCxnSpPr>
          <p:cNvPr id="24" name="直線コネクタ 23">
            <a:extLst>
              <a:ext uri="{FF2B5EF4-FFF2-40B4-BE49-F238E27FC236}">
                <a16:creationId xmlns:a16="http://schemas.microsoft.com/office/drawing/2014/main" id="{978B69AD-70CA-9DA1-FB6C-01E61263D16C}"/>
              </a:ext>
            </a:extLst>
          </p:cNvPr>
          <p:cNvCxnSpPr>
            <a:cxnSpLocks/>
          </p:cNvCxnSpPr>
          <p:nvPr/>
        </p:nvCxnSpPr>
        <p:spPr>
          <a:xfrm flipV="1">
            <a:off x="4687161" y="8778604"/>
            <a:ext cx="2813757" cy="8478"/>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5" name="表 24">
            <a:extLst>
              <a:ext uri="{FF2B5EF4-FFF2-40B4-BE49-F238E27FC236}">
                <a16:creationId xmlns:a16="http://schemas.microsoft.com/office/drawing/2014/main" id="{4C1A536C-45BC-1A97-EDF4-489ABCF606EB}"/>
              </a:ext>
            </a:extLst>
          </p:cNvPr>
          <p:cNvGraphicFramePr>
            <a:graphicFrameLocks noGrp="1"/>
          </p:cNvGraphicFramePr>
          <p:nvPr>
            <p:extLst>
              <p:ext uri="{D42A27DB-BD31-4B8C-83A1-F6EECF244321}">
                <p14:modId xmlns:p14="http://schemas.microsoft.com/office/powerpoint/2010/main" val="1806759762"/>
              </p:ext>
            </p:extLst>
          </p:nvPr>
        </p:nvGraphicFramePr>
        <p:xfrm>
          <a:off x="304800" y="4601029"/>
          <a:ext cx="4176905" cy="5329588"/>
        </p:xfrm>
        <a:graphic>
          <a:graphicData uri="http://schemas.openxmlformats.org/drawingml/2006/table">
            <a:tbl>
              <a:tblPr firstRow="1" bandRow="1">
                <a:tableStyleId>{5C22544A-7EE6-4342-B048-85BDC9FD1C3A}</a:tableStyleId>
              </a:tblPr>
              <a:tblGrid>
                <a:gridCol w="920343">
                  <a:extLst>
                    <a:ext uri="{9D8B030D-6E8A-4147-A177-3AD203B41FA5}">
                      <a16:colId xmlns:a16="http://schemas.microsoft.com/office/drawing/2014/main" val="20000"/>
                    </a:ext>
                  </a:extLst>
                </a:gridCol>
                <a:gridCol w="1064905">
                  <a:extLst>
                    <a:ext uri="{9D8B030D-6E8A-4147-A177-3AD203B41FA5}">
                      <a16:colId xmlns:a16="http://schemas.microsoft.com/office/drawing/2014/main" val="20001"/>
                    </a:ext>
                  </a:extLst>
                </a:gridCol>
                <a:gridCol w="1030514">
                  <a:extLst>
                    <a:ext uri="{9D8B030D-6E8A-4147-A177-3AD203B41FA5}">
                      <a16:colId xmlns:a16="http://schemas.microsoft.com/office/drawing/2014/main" val="20002"/>
                    </a:ext>
                  </a:extLst>
                </a:gridCol>
                <a:gridCol w="1161143">
                  <a:extLst>
                    <a:ext uri="{9D8B030D-6E8A-4147-A177-3AD203B41FA5}">
                      <a16:colId xmlns:a16="http://schemas.microsoft.com/office/drawing/2014/main" val="20003"/>
                    </a:ext>
                  </a:extLst>
                </a:gridCol>
              </a:tblGrid>
              <a:tr h="851409">
                <a:tc>
                  <a:txBody>
                    <a:bodyPr/>
                    <a:lstStyle/>
                    <a:p>
                      <a:r>
                        <a:rPr kumimoji="1" lang="ja-JP" altLang="en-US" sz="2400" dirty="0"/>
                        <a:t>要介護度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2400" dirty="0"/>
                        <a:t>　</a:t>
                      </a:r>
                      <a:r>
                        <a:rPr kumimoji="1" lang="en-US" altLang="ja-JP" sz="2400" dirty="0"/>
                        <a:t>1</a:t>
                      </a:r>
                      <a:r>
                        <a:rPr kumimoji="1" lang="ja-JP" altLang="en-US" sz="2400" dirty="0"/>
                        <a:t>割負担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2400" dirty="0"/>
                        <a:t>　</a:t>
                      </a:r>
                      <a:r>
                        <a:rPr kumimoji="1" lang="en-US" altLang="ja-JP" sz="2400" dirty="0"/>
                        <a:t>2</a:t>
                      </a:r>
                      <a:r>
                        <a:rPr kumimoji="1" lang="ja-JP" altLang="en-US" sz="2400" dirty="0"/>
                        <a:t>割負担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2400" dirty="0"/>
                        <a:t>　</a:t>
                      </a:r>
                      <a:r>
                        <a:rPr kumimoji="1" lang="en-US" altLang="ja-JP" sz="2400" dirty="0"/>
                        <a:t>3</a:t>
                      </a:r>
                      <a:r>
                        <a:rPr kumimoji="1" lang="ja-JP" altLang="en-US" sz="2400" dirty="0"/>
                        <a:t>割 負担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635461">
                <a:tc>
                  <a:txBody>
                    <a:bodyPr/>
                    <a:lstStyle/>
                    <a:p>
                      <a:r>
                        <a:rPr kumimoji="1" lang="ja-JP" altLang="en-US" sz="1600" b="1" dirty="0"/>
                        <a:t>要支援</a:t>
                      </a:r>
                      <a:r>
                        <a:rPr kumimoji="1" lang="en-US" altLang="ja-JP" sz="1600"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6,338</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12,675</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19,013</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0001"/>
                  </a:ext>
                </a:extLst>
              </a:tr>
              <a:tr h="635461">
                <a:tc>
                  <a:txBody>
                    <a:bodyPr/>
                    <a:lstStyle/>
                    <a:p>
                      <a:r>
                        <a:rPr kumimoji="1" lang="ja-JP" altLang="en-US" sz="1600" b="1" dirty="0"/>
                        <a:t>要支援</a:t>
                      </a:r>
                      <a:r>
                        <a:rPr kumimoji="1" lang="en-US" altLang="ja-JP" sz="1600" b="1" dirty="0"/>
                        <a:t>2</a:t>
                      </a:r>
                      <a:endParaRPr kumimoji="1" lang="ja-JP" alt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10,774</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21,548</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32,322</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35461">
                <a:tc>
                  <a:txBody>
                    <a:bodyPr/>
                    <a:lstStyle/>
                    <a:p>
                      <a:r>
                        <a:rPr kumimoji="1" lang="ja-JP" altLang="en-US" sz="1600" b="1" dirty="0"/>
                        <a:t>要介護</a:t>
                      </a:r>
                      <a:r>
                        <a:rPr kumimoji="1" lang="en-US" altLang="ja-JP" sz="1600" b="1" dirty="0"/>
                        <a:t>1</a:t>
                      </a:r>
                      <a:endParaRPr kumimoji="1" lang="ja-JP" alt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18,897</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37,794</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56,691</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0003"/>
                  </a:ext>
                </a:extLst>
              </a:tr>
              <a:tr h="635461">
                <a:tc>
                  <a:txBody>
                    <a:bodyPr/>
                    <a:lstStyle/>
                    <a:p>
                      <a:r>
                        <a:rPr kumimoji="1" lang="ja-JP" altLang="en-US" sz="1600" b="1" dirty="0"/>
                        <a:t>要介護</a:t>
                      </a:r>
                      <a:r>
                        <a:rPr kumimoji="1" lang="en-US" altLang="ja-JP" sz="1600" b="1" dirty="0"/>
                        <a:t>2</a:t>
                      </a:r>
                      <a:endParaRPr kumimoji="1" lang="ja-JP" alt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21,185</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42,369</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63,544</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35461">
                <a:tc>
                  <a:txBody>
                    <a:bodyPr/>
                    <a:lstStyle/>
                    <a:p>
                      <a:r>
                        <a:rPr kumimoji="1" lang="ja-JP" altLang="en-US" sz="1600" b="1" dirty="0"/>
                        <a:t>要介護</a:t>
                      </a:r>
                      <a:r>
                        <a:rPr kumimoji="1" lang="en-US" altLang="ja-JP" sz="1600" b="1" dirty="0"/>
                        <a:t>3</a:t>
                      </a:r>
                      <a:endParaRPr kumimoji="1" lang="ja-JP" alt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23,574</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47,147</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70,721</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0005"/>
                  </a:ext>
                </a:extLst>
              </a:tr>
              <a:tr h="665413">
                <a:tc>
                  <a:txBody>
                    <a:bodyPr/>
                    <a:lstStyle/>
                    <a:p>
                      <a:r>
                        <a:rPr kumimoji="1" lang="ja-JP" altLang="en-US" sz="1600" b="1" dirty="0"/>
                        <a:t>要介護</a:t>
                      </a:r>
                      <a:r>
                        <a:rPr kumimoji="1" lang="en-US" altLang="ja-JP" sz="1600" b="1" dirty="0"/>
                        <a:t>4</a:t>
                      </a:r>
                      <a:endParaRPr kumimoji="1" lang="ja-JP" alt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25,793</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51,585</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77,377</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635461">
                <a:tc>
                  <a:txBody>
                    <a:bodyPr/>
                    <a:lstStyle/>
                    <a:p>
                      <a:r>
                        <a:rPr kumimoji="1" lang="ja-JP" altLang="en-US" sz="1600" b="1" dirty="0"/>
                        <a:t>要介護</a:t>
                      </a:r>
                      <a:r>
                        <a:rPr kumimoji="1" lang="en-US" altLang="ja-JP" sz="1600" b="1" dirty="0"/>
                        <a:t>5</a:t>
                      </a:r>
                      <a:endParaRPr kumimoji="1" lang="ja-JP" alt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28,147</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56,294</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r" fontAlgn="ct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84,440</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0007"/>
                  </a:ext>
                </a:extLst>
              </a:tr>
            </a:tbl>
          </a:graphicData>
        </a:graphic>
      </p:graphicFrame>
      <p:pic>
        <p:nvPicPr>
          <p:cNvPr id="28" name="Picture 12" descr="おじいさんの表情のイラスト「目がハート・疑問・居眠り・照れ」 | かわいいフリー素材集 いらすとや">
            <a:extLst>
              <a:ext uri="{FF2B5EF4-FFF2-40B4-BE49-F238E27FC236}">
                <a16:creationId xmlns:a16="http://schemas.microsoft.com/office/drawing/2014/main" id="{B4A0A06D-975E-98E6-3CE0-5A2B3C8E9BD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585" y="4382818"/>
            <a:ext cx="1730792" cy="1262908"/>
          </a:xfrm>
          <a:prstGeom prst="rect">
            <a:avLst/>
          </a:prstGeom>
          <a:noFill/>
          <a:extLst>
            <a:ext uri="{909E8E84-426E-40DD-AFC4-6F175D3DCCD1}">
              <a14:hiddenFill xmlns:a14="http://schemas.microsoft.com/office/drawing/2010/main">
                <a:solidFill>
                  <a:srgbClr val="FFFFFF"/>
                </a:solidFill>
              </a14:hiddenFill>
            </a:ext>
          </a:extLst>
        </p:spPr>
      </p:pic>
      <p:sp>
        <p:nvSpPr>
          <p:cNvPr id="2" name="正方形/長方形 1">
            <a:extLst>
              <a:ext uri="{FF2B5EF4-FFF2-40B4-BE49-F238E27FC236}">
                <a16:creationId xmlns:a16="http://schemas.microsoft.com/office/drawing/2014/main" id="{742998EF-12C8-DCBD-AB39-031CA735BB43}"/>
              </a:ext>
            </a:extLst>
          </p:cNvPr>
          <p:cNvSpPr/>
          <p:nvPr/>
        </p:nvSpPr>
        <p:spPr>
          <a:xfrm>
            <a:off x="4644600" y="9652317"/>
            <a:ext cx="2984639" cy="646331"/>
          </a:xfrm>
          <a:prstGeom prst="rect">
            <a:avLst/>
          </a:prstGeom>
        </p:spPr>
        <p:txBody>
          <a:bodyPr wrap="square">
            <a:spAutoFit/>
          </a:bodyPr>
          <a:lstStyle/>
          <a:p>
            <a:r>
              <a:rPr lang="en-US" altLang="ja-JP" sz="1200" dirty="0">
                <a:latin typeface="HG丸ｺﾞｼｯｸM-PRO" panose="020F0600000000000000" pitchFamily="50" charset="-128"/>
                <a:ea typeface="HG丸ｺﾞｼｯｸM-PRO" panose="020F0600000000000000" pitchFamily="50" charset="-128"/>
              </a:rPr>
              <a:t>※</a:t>
            </a:r>
            <a:r>
              <a:rPr lang="ja-JP" altLang="en-US" sz="1200" dirty="0">
                <a:latin typeface="HG丸ｺﾞｼｯｸM-PRO" panose="020F0600000000000000" pitchFamily="50" charset="-128"/>
                <a:ea typeface="HG丸ｺﾞｼｯｸM-PRO" panose="020F0600000000000000" pitchFamily="50" charset="-128"/>
              </a:rPr>
              <a:t>オムツ代・医療費他は、個人差があり　ますので概算となります。</a:t>
            </a:r>
            <a:endParaRPr lang="en-US" altLang="ja-JP" sz="1200" dirty="0">
              <a:latin typeface="HG丸ｺﾞｼｯｸM-PRO" panose="020F0600000000000000" pitchFamily="50" charset="-128"/>
              <a:ea typeface="HG丸ｺﾞｼｯｸM-PRO" panose="020F0600000000000000" pitchFamily="50" charset="-128"/>
            </a:endParaRPr>
          </a:p>
          <a:p>
            <a:r>
              <a:rPr lang="en-US" altLang="ja-JP" sz="1200" dirty="0">
                <a:latin typeface="HG丸ｺﾞｼｯｸM-PRO" panose="020F0600000000000000" pitchFamily="50" charset="-128"/>
                <a:ea typeface="HG丸ｺﾞｼｯｸM-PRO" panose="020F0600000000000000" pitchFamily="50" charset="-128"/>
              </a:rPr>
              <a:t>                         </a:t>
            </a:r>
          </a:p>
        </p:txBody>
      </p:sp>
      <p:sp>
        <p:nvSpPr>
          <p:cNvPr id="4" name="正方形/長方形 3">
            <a:extLst>
              <a:ext uri="{FF2B5EF4-FFF2-40B4-BE49-F238E27FC236}">
                <a16:creationId xmlns:a16="http://schemas.microsoft.com/office/drawing/2014/main" id="{679B6211-46A6-460E-17A7-9E3A65FE8DD9}"/>
              </a:ext>
            </a:extLst>
          </p:cNvPr>
          <p:cNvSpPr/>
          <p:nvPr/>
        </p:nvSpPr>
        <p:spPr>
          <a:xfrm>
            <a:off x="267862" y="9947592"/>
            <a:ext cx="2984639" cy="400110"/>
          </a:xfrm>
          <a:prstGeom prst="rect">
            <a:avLst/>
          </a:prstGeom>
        </p:spPr>
        <p:txBody>
          <a:bodyPr wrap="square">
            <a:spAutoFit/>
          </a:bodyPr>
          <a:lstStyle/>
          <a:p>
            <a:r>
              <a:rPr lang="en-US" altLang="ja-JP" sz="800" dirty="0">
                <a:latin typeface="HG丸ｺﾞｼｯｸM-PRO" panose="020F0600000000000000" pitchFamily="50" charset="-128"/>
                <a:ea typeface="HG丸ｺﾞｼｯｸM-PRO" panose="020F0600000000000000" pitchFamily="50" charset="-128"/>
              </a:rPr>
              <a:t>※2024</a:t>
            </a:r>
            <a:r>
              <a:rPr lang="ja-JP" altLang="en-US" sz="800" dirty="0">
                <a:latin typeface="HG丸ｺﾞｼｯｸM-PRO" panose="020F0600000000000000" pitchFamily="50" charset="-128"/>
                <a:ea typeface="HG丸ｺﾞｼｯｸM-PRO" panose="020F0600000000000000" pitchFamily="50" charset="-128"/>
              </a:rPr>
              <a:t>年</a:t>
            </a:r>
            <a:r>
              <a:rPr lang="en-US" altLang="ja-JP" sz="800" dirty="0">
                <a:latin typeface="HG丸ｺﾞｼｯｸM-PRO" panose="020F0600000000000000" pitchFamily="50" charset="-128"/>
                <a:ea typeface="HG丸ｺﾞｼｯｸM-PRO" panose="020F0600000000000000" pitchFamily="50" charset="-128"/>
              </a:rPr>
              <a:t>6</a:t>
            </a:r>
            <a:r>
              <a:rPr lang="ja-JP" altLang="en-US" sz="800" dirty="0">
                <a:latin typeface="HG丸ｺﾞｼｯｸM-PRO" panose="020F0600000000000000" pitchFamily="50" charset="-128"/>
                <a:ea typeface="HG丸ｺﾞｼｯｸM-PRO" panose="020F0600000000000000" pitchFamily="50" charset="-128"/>
              </a:rPr>
              <a:t>月改定</a:t>
            </a:r>
            <a:endParaRPr lang="en-US" altLang="ja-JP" sz="800" dirty="0">
              <a:latin typeface="HG丸ｺﾞｼｯｸM-PRO" panose="020F0600000000000000" pitchFamily="50" charset="-128"/>
              <a:ea typeface="HG丸ｺﾞｼｯｸM-PRO" panose="020F0600000000000000" pitchFamily="50" charset="-128"/>
            </a:endParaRPr>
          </a:p>
          <a:p>
            <a:r>
              <a:rPr lang="en-US" altLang="ja-JP" sz="1200" dirty="0">
                <a:latin typeface="HG丸ｺﾞｼｯｸM-PRO" panose="020F0600000000000000" pitchFamily="50" charset="-128"/>
                <a:ea typeface="HG丸ｺﾞｼｯｸM-PRO" panose="020F0600000000000000" pitchFamily="50" charset="-128"/>
              </a:rPr>
              <a:t>                         </a:t>
            </a:r>
          </a:p>
        </p:txBody>
      </p:sp>
      <p:sp>
        <p:nvSpPr>
          <p:cNvPr id="7" name="テキスト ボックス 6">
            <a:extLst>
              <a:ext uri="{FF2B5EF4-FFF2-40B4-BE49-F238E27FC236}">
                <a16:creationId xmlns:a16="http://schemas.microsoft.com/office/drawing/2014/main" id="{940C3E82-EA44-39A6-D87C-41B241FA0966}"/>
              </a:ext>
            </a:extLst>
          </p:cNvPr>
          <p:cNvSpPr txBox="1"/>
          <p:nvPr/>
        </p:nvSpPr>
        <p:spPr>
          <a:xfrm>
            <a:off x="5693410" y="3866188"/>
            <a:ext cx="1804670" cy="215444"/>
          </a:xfrm>
          <a:prstGeom prst="rect">
            <a:avLst/>
          </a:prstGeom>
          <a:noFill/>
        </p:spPr>
        <p:txBody>
          <a:bodyPr wrap="square">
            <a:spAutoFit/>
          </a:bodyPr>
          <a:lstStyle/>
          <a:p>
            <a:r>
              <a:rPr lang="en-US" altLang="ja-JP" sz="800" dirty="0">
                <a:latin typeface="HG丸ｺﾞｼｯｸM-PRO" panose="020F0600000000000000" pitchFamily="50" charset="-128"/>
                <a:ea typeface="HG丸ｺﾞｼｯｸM-PRO" panose="020F0600000000000000" pitchFamily="50" charset="-128"/>
              </a:rPr>
              <a:t>※</a:t>
            </a:r>
            <a:r>
              <a:rPr lang="ja-JP" altLang="en-US" sz="800" dirty="0">
                <a:latin typeface="HG丸ｺﾞｼｯｸM-PRO" panose="020F0600000000000000" pitchFamily="50" charset="-128"/>
                <a:ea typeface="HG丸ｺﾞｼｯｸM-PRO" panose="020F0600000000000000" pitchFamily="50" charset="-128"/>
              </a:rPr>
              <a:t>食費</a:t>
            </a:r>
            <a:r>
              <a:rPr lang="en-US" altLang="ja-JP" sz="800" dirty="0">
                <a:latin typeface="HG丸ｺﾞｼｯｸM-PRO" panose="020F0600000000000000" pitchFamily="50" charset="-128"/>
                <a:ea typeface="HG丸ｺﾞｼｯｸM-PRO" panose="020F0600000000000000" pitchFamily="50" charset="-128"/>
              </a:rPr>
              <a:t>2024</a:t>
            </a:r>
            <a:r>
              <a:rPr lang="ja-JP" altLang="en-US" sz="800" dirty="0">
                <a:latin typeface="HG丸ｺﾞｼｯｸM-PRO" panose="020F0600000000000000" pitchFamily="50" charset="-128"/>
                <a:ea typeface="HG丸ｺﾞｼｯｸM-PRO" panose="020F0600000000000000" pitchFamily="50" charset="-128"/>
              </a:rPr>
              <a:t>年</a:t>
            </a:r>
            <a:r>
              <a:rPr lang="en-US" altLang="ja-JP" sz="800" dirty="0">
                <a:latin typeface="HG丸ｺﾞｼｯｸM-PRO" panose="020F0600000000000000" pitchFamily="50" charset="-128"/>
                <a:ea typeface="HG丸ｺﾞｼｯｸM-PRO" panose="020F0600000000000000" pitchFamily="50" charset="-128"/>
              </a:rPr>
              <a:t>11</a:t>
            </a:r>
            <a:r>
              <a:rPr lang="ja-JP" altLang="en-US" sz="800" dirty="0">
                <a:latin typeface="HG丸ｺﾞｼｯｸM-PRO" panose="020F0600000000000000" pitchFamily="50" charset="-128"/>
                <a:ea typeface="HG丸ｺﾞｼｯｸM-PRO" panose="020F0600000000000000" pitchFamily="50" charset="-128"/>
              </a:rPr>
              <a:t>月改定</a:t>
            </a:r>
            <a:endParaRPr lang="en-US" altLang="ja-JP" sz="800"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3702694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E867E259-3547-05C3-A626-9CC5C20739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809713" cy="10907713"/>
          </a:xfrm>
          <a:prstGeom prst="rect">
            <a:avLst/>
          </a:prstGeom>
          <a:solidFill>
            <a:schemeClr val="accent1">
              <a:lumMod val="40000"/>
              <a:lumOff val="60000"/>
            </a:schemeClr>
          </a:solidFill>
        </p:spPr>
      </p:pic>
      <p:pic>
        <p:nvPicPr>
          <p:cNvPr id="13" name="図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29893" y="830504"/>
            <a:ext cx="7482904" cy="253945"/>
          </a:xfrm>
          <a:prstGeom prst="rect">
            <a:avLst/>
          </a:prstGeom>
        </p:spPr>
      </p:pic>
      <p:sp>
        <p:nvSpPr>
          <p:cNvPr id="35" name="object 23"/>
          <p:cNvSpPr txBox="1"/>
          <p:nvPr/>
        </p:nvSpPr>
        <p:spPr>
          <a:xfrm>
            <a:off x="-5477268" y="2175371"/>
            <a:ext cx="4162471" cy="423834"/>
          </a:xfrm>
          <a:prstGeom prst="rect">
            <a:avLst/>
          </a:prstGeom>
        </p:spPr>
        <p:txBody>
          <a:bodyPr vert="horz" wrap="square" lIns="0" tIns="15875" rIns="0" bIns="0" rtlCol="0">
            <a:spAutoFit/>
          </a:bodyPr>
          <a:lstStyle/>
          <a:p>
            <a:pPr marR="5080" algn="ctr">
              <a:lnSpc>
                <a:spcPct val="100000"/>
              </a:lnSpc>
              <a:spcBef>
                <a:spcPts val="125"/>
              </a:spcBef>
            </a:pPr>
            <a:r>
              <a:rPr lang="ja-JP" altLang="en-US" sz="2650" dirty="0">
                <a:latin typeface="メイリオ"/>
                <a:cs typeface="メイリオ"/>
              </a:rPr>
              <a:t>施設外観</a:t>
            </a:r>
            <a:endParaRPr sz="2650" dirty="0">
              <a:latin typeface="メイリオ"/>
              <a:cs typeface="メイリオ"/>
            </a:endParaRPr>
          </a:p>
        </p:txBody>
      </p:sp>
      <p:pic>
        <p:nvPicPr>
          <p:cNvPr id="5" name="図 4" descr="人, 若い, 建物, 少年 が含まれている画像&#10;&#10;自動的に生成された説明">
            <a:extLst>
              <a:ext uri="{FF2B5EF4-FFF2-40B4-BE49-F238E27FC236}">
                <a16:creationId xmlns:a16="http://schemas.microsoft.com/office/drawing/2014/main" id="{FED2045F-8606-406A-9458-10AAD6530C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4341" y="4310743"/>
            <a:ext cx="3541488" cy="3483428"/>
          </a:xfrm>
          <a:prstGeom prst="ellipse">
            <a:avLst/>
          </a:prstGeom>
          <a:noFill/>
          <a:ln>
            <a:noFill/>
          </a:ln>
          <a:effectLst>
            <a:softEdge rad="127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図 2">
            <a:extLst>
              <a:ext uri="{FF2B5EF4-FFF2-40B4-BE49-F238E27FC236}">
                <a16:creationId xmlns:a16="http://schemas.microsoft.com/office/drawing/2014/main" id="{66418224-7DFF-3F68-9A1E-9B2554AE66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3722" y="5506916"/>
            <a:ext cx="7482904" cy="253945"/>
          </a:xfrm>
          <a:prstGeom prst="rect">
            <a:avLst/>
          </a:prstGeom>
        </p:spPr>
      </p:pic>
      <p:sp>
        <p:nvSpPr>
          <p:cNvPr id="6" name="コンテンツ プレースホルダー 4">
            <a:extLst>
              <a:ext uri="{FF2B5EF4-FFF2-40B4-BE49-F238E27FC236}">
                <a16:creationId xmlns:a16="http://schemas.microsoft.com/office/drawing/2014/main" id="{5C58538A-E6E1-21C1-3CE2-E0FE8BEC1EA4}"/>
              </a:ext>
            </a:extLst>
          </p:cNvPr>
          <p:cNvSpPr txBox="1">
            <a:spLocks/>
          </p:cNvSpPr>
          <p:nvPr/>
        </p:nvSpPr>
        <p:spPr>
          <a:xfrm>
            <a:off x="57423" y="5723203"/>
            <a:ext cx="3847567" cy="789436"/>
          </a:xfrm>
          <a:prstGeom prst="rect">
            <a:avLst/>
          </a:prstGeom>
        </p:spPr>
        <p:txBody>
          <a:bodyPr/>
          <a:lstStyle>
            <a:lvl1pPr marL="193675" indent="-193675" algn="l" defTabSz="776288" rtl="0" eaLnBrk="1" fontAlgn="base" hangingPunct="1">
              <a:lnSpc>
                <a:spcPct val="90000"/>
              </a:lnSpc>
              <a:spcBef>
                <a:spcPts val="850"/>
              </a:spcBef>
              <a:spcAft>
                <a:spcPct val="0"/>
              </a:spcAft>
              <a:buFont typeface="Arial" pitchFamily="34" charset="0"/>
              <a:buChar char="•"/>
              <a:defRPr kumimoji="1" sz="2300" kern="1200">
                <a:solidFill>
                  <a:schemeClr val="tx1"/>
                </a:solidFill>
                <a:latin typeface="+mn-lt"/>
                <a:ea typeface="+mn-ea"/>
                <a:cs typeface="+mn-cs"/>
              </a:defRPr>
            </a:lvl1pPr>
            <a:lvl2pPr marL="582613" indent="-193675" algn="l" defTabSz="776288" rtl="0" eaLnBrk="1" fontAlgn="base" hangingPunct="1">
              <a:lnSpc>
                <a:spcPct val="90000"/>
              </a:lnSpc>
              <a:spcBef>
                <a:spcPts val="425"/>
              </a:spcBef>
              <a:spcAft>
                <a:spcPct val="0"/>
              </a:spcAft>
              <a:buFont typeface="Arial" pitchFamily="34" charset="0"/>
              <a:buChar char="•"/>
              <a:defRPr kumimoji="1" sz="2000" kern="1200">
                <a:solidFill>
                  <a:schemeClr val="tx1"/>
                </a:solidFill>
                <a:latin typeface="+mn-lt"/>
                <a:ea typeface="+mn-ea"/>
                <a:cs typeface="+mn-cs"/>
              </a:defRPr>
            </a:lvl2pPr>
            <a:lvl3pPr marL="971550" indent="-193675" algn="l" defTabSz="776288" rtl="0" eaLnBrk="1" fontAlgn="base" hangingPunct="1">
              <a:lnSpc>
                <a:spcPct val="90000"/>
              </a:lnSpc>
              <a:spcBef>
                <a:spcPts val="425"/>
              </a:spcBef>
              <a:spcAft>
                <a:spcPct val="0"/>
              </a:spcAft>
              <a:buFont typeface="Arial" pitchFamily="34" charset="0"/>
              <a:buChar char="•"/>
              <a:defRPr kumimoji="1" sz="1700" kern="1200">
                <a:solidFill>
                  <a:schemeClr val="tx1"/>
                </a:solidFill>
                <a:latin typeface="+mn-lt"/>
                <a:ea typeface="+mn-ea"/>
                <a:cs typeface="+mn-cs"/>
              </a:defRPr>
            </a:lvl3pPr>
            <a:lvl4pPr marL="136048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4pPr>
            <a:lvl5pPr marL="174783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a:lstStyle>
          <a:p>
            <a:pPr marL="0" indent="0">
              <a:buFont typeface="Arial" pitchFamily="34" charset="0"/>
              <a:buNone/>
            </a:pPr>
            <a:r>
              <a:rPr lang="ja-JP" altLang="en-US" sz="1600" b="1" dirty="0"/>
              <a:t>　　　　　　　　　</a:t>
            </a:r>
            <a:r>
              <a:rPr lang="en-US" altLang="ja-JP" sz="1600" b="1" dirty="0"/>
              <a:t>【</a:t>
            </a:r>
            <a:r>
              <a:rPr lang="ja-JP" altLang="en-US" sz="1600" b="1" dirty="0"/>
              <a:t>電車</a:t>
            </a:r>
            <a:r>
              <a:rPr lang="en-US" altLang="ja-JP" sz="1600" b="1" dirty="0"/>
              <a:t>】</a:t>
            </a:r>
          </a:p>
          <a:p>
            <a:pPr marL="0" indent="0">
              <a:buFont typeface="Arial" pitchFamily="34" charset="0"/>
              <a:buNone/>
            </a:pPr>
            <a:r>
              <a:rPr lang="ja-JP" altLang="en-US" sz="1600" b="1" dirty="0"/>
              <a:t>　　山陽電鉄本線「的形」駅より　徒歩</a:t>
            </a:r>
            <a:r>
              <a:rPr lang="en-US" altLang="ja-JP" sz="1600" b="1" dirty="0"/>
              <a:t>1</a:t>
            </a:r>
            <a:r>
              <a:rPr lang="ja-JP" altLang="en-US" sz="1600" b="1" dirty="0"/>
              <a:t>分</a:t>
            </a:r>
            <a:endParaRPr lang="en-US" altLang="ja-JP" sz="1600" b="1" dirty="0"/>
          </a:p>
        </p:txBody>
      </p:sp>
      <p:pic>
        <p:nvPicPr>
          <p:cNvPr id="22" name="Picture 2">
            <a:extLst>
              <a:ext uri="{FF2B5EF4-FFF2-40B4-BE49-F238E27FC236}">
                <a16:creationId xmlns:a16="http://schemas.microsoft.com/office/drawing/2014/main" id="{B73D3DC3-3B8D-4873-A492-85918232F78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2095" y="522514"/>
            <a:ext cx="4474420" cy="4557486"/>
          </a:xfrm>
          <a:prstGeom prst="ellipse">
            <a:avLst/>
          </a:prstGeom>
          <a:solidFill>
            <a:schemeClr val="accent6">
              <a:lumMod val="50000"/>
            </a:schemeClr>
          </a:solidFill>
          <a:ln w="50800" cap="flat" cmpd="sng">
            <a:solidFill>
              <a:srgbClr val="FFFF00"/>
            </a:solidFill>
            <a:round/>
            <a:headEnd/>
            <a:tailEnd/>
          </a:ln>
          <a:effectLst>
            <a:outerShdw dist="50800" dir="5400000" algn="ctr" rotWithShape="0">
              <a:schemeClr val="accent1">
                <a:lumMod val="75000"/>
              </a:schemeClr>
            </a:outerShdw>
            <a:softEdge rad="127000"/>
          </a:effectLst>
        </p:spPr>
      </p:pic>
      <p:pic>
        <p:nvPicPr>
          <p:cNvPr id="7" name="Picture 2">
            <a:extLst>
              <a:ext uri="{FF2B5EF4-FFF2-40B4-BE49-F238E27FC236}">
                <a16:creationId xmlns:a16="http://schemas.microsoft.com/office/drawing/2014/main" id="{E1FFC6AB-AEC0-A682-E9B9-2DAB14B5D93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394" y="6569371"/>
            <a:ext cx="3573022" cy="3503543"/>
          </a:xfrm>
          <a:prstGeom prst="rect">
            <a:avLst/>
          </a:prstGeom>
          <a:noFill/>
          <a:ln w="9525">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いろいろな電車のキャラクターのイラスト | かわいいフリー素材集 いらすとや">
            <a:extLst>
              <a:ext uri="{FF2B5EF4-FFF2-40B4-BE49-F238E27FC236}">
                <a16:creationId xmlns:a16="http://schemas.microsoft.com/office/drawing/2014/main" id="{D3D270E0-3666-7257-5A88-18B62A78916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7029" y="5341257"/>
            <a:ext cx="754402" cy="724006"/>
          </a:xfrm>
          <a:prstGeom prst="rect">
            <a:avLst/>
          </a:prstGeom>
          <a:noFill/>
          <a:extLst>
            <a:ext uri="{909E8E84-426E-40DD-AFC4-6F175D3DCCD1}">
              <a14:hiddenFill xmlns:a14="http://schemas.microsoft.com/office/drawing/2010/main">
                <a:solidFill>
                  <a:srgbClr val="FFFFFF"/>
                </a:solidFill>
              </a14:hiddenFill>
            </a:ext>
          </a:extLst>
        </p:spPr>
      </p:pic>
      <p:sp>
        <p:nvSpPr>
          <p:cNvPr id="10" name="コンテンツ プレースホルダー 4">
            <a:extLst>
              <a:ext uri="{FF2B5EF4-FFF2-40B4-BE49-F238E27FC236}">
                <a16:creationId xmlns:a16="http://schemas.microsoft.com/office/drawing/2014/main" id="{39439CC0-696D-2F26-C1B5-6E99183B826B}"/>
              </a:ext>
            </a:extLst>
          </p:cNvPr>
          <p:cNvSpPr txBox="1">
            <a:spLocks/>
          </p:cNvSpPr>
          <p:nvPr/>
        </p:nvSpPr>
        <p:spPr>
          <a:xfrm>
            <a:off x="3951491" y="9050879"/>
            <a:ext cx="3760379" cy="1138196"/>
          </a:xfrm>
          <a:prstGeom prst="rect">
            <a:avLst/>
          </a:prstGeom>
        </p:spPr>
        <p:txBody>
          <a:bodyPr/>
          <a:lstStyle>
            <a:lvl1pPr marL="193675" indent="-193675" algn="l" defTabSz="776288" rtl="0" eaLnBrk="1" fontAlgn="base" hangingPunct="1">
              <a:lnSpc>
                <a:spcPct val="90000"/>
              </a:lnSpc>
              <a:spcBef>
                <a:spcPts val="850"/>
              </a:spcBef>
              <a:spcAft>
                <a:spcPct val="0"/>
              </a:spcAft>
              <a:buFont typeface="Arial" pitchFamily="34" charset="0"/>
              <a:buChar char="•"/>
              <a:defRPr kumimoji="1" sz="2300" kern="1200">
                <a:solidFill>
                  <a:schemeClr val="tx1"/>
                </a:solidFill>
                <a:latin typeface="+mn-lt"/>
                <a:ea typeface="+mn-ea"/>
                <a:cs typeface="+mn-cs"/>
              </a:defRPr>
            </a:lvl1pPr>
            <a:lvl2pPr marL="582613" indent="-193675" algn="l" defTabSz="776288" rtl="0" eaLnBrk="1" fontAlgn="base" hangingPunct="1">
              <a:lnSpc>
                <a:spcPct val="90000"/>
              </a:lnSpc>
              <a:spcBef>
                <a:spcPts val="425"/>
              </a:spcBef>
              <a:spcAft>
                <a:spcPct val="0"/>
              </a:spcAft>
              <a:buFont typeface="Arial" pitchFamily="34" charset="0"/>
              <a:buChar char="•"/>
              <a:defRPr kumimoji="1" sz="2000" kern="1200">
                <a:solidFill>
                  <a:schemeClr val="tx1"/>
                </a:solidFill>
                <a:latin typeface="+mn-lt"/>
                <a:ea typeface="+mn-ea"/>
                <a:cs typeface="+mn-cs"/>
              </a:defRPr>
            </a:lvl2pPr>
            <a:lvl3pPr marL="971550" indent="-193675" algn="l" defTabSz="776288" rtl="0" eaLnBrk="1" fontAlgn="base" hangingPunct="1">
              <a:lnSpc>
                <a:spcPct val="90000"/>
              </a:lnSpc>
              <a:spcBef>
                <a:spcPts val="425"/>
              </a:spcBef>
              <a:spcAft>
                <a:spcPct val="0"/>
              </a:spcAft>
              <a:buFont typeface="Arial" pitchFamily="34" charset="0"/>
              <a:buChar char="•"/>
              <a:defRPr kumimoji="1" sz="1700" kern="1200">
                <a:solidFill>
                  <a:schemeClr val="tx1"/>
                </a:solidFill>
                <a:latin typeface="+mn-lt"/>
                <a:ea typeface="+mn-ea"/>
                <a:cs typeface="+mn-cs"/>
              </a:defRPr>
            </a:lvl3pPr>
            <a:lvl4pPr marL="136048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4pPr>
            <a:lvl5pPr marL="174783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a:lstStyle>
          <a:p>
            <a:pPr marL="0" indent="0">
              <a:buFont typeface="Arial" pitchFamily="34" charset="0"/>
              <a:buNone/>
            </a:pPr>
            <a:r>
              <a:rPr lang="ja-JP" altLang="en-US" sz="1600" b="1" dirty="0"/>
              <a:t>　</a:t>
            </a:r>
            <a:r>
              <a:rPr lang="en-US" altLang="ja-JP" sz="1600" b="1" dirty="0"/>
              <a:t>【</a:t>
            </a:r>
            <a:r>
              <a:rPr lang="ja-JP" altLang="en-US" sz="1600" b="1" dirty="0"/>
              <a:t>バス</a:t>
            </a:r>
            <a:r>
              <a:rPr lang="en-US" altLang="ja-JP" sz="1600" b="1" dirty="0"/>
              <a:t>】</a:t>
            </a:r>
          </a:p>
          <a:p>
            <a:pPr marL="0" indent="0">
              <a:buFont typeface="Arial" pitchFamily="34" charset="0"/>
              <a:buNone/>
            </a:pPr>
            <a:r>
              <a:rPr lang="ja-JP" altLang="en-US" sz="1600" b="1" dirty="0"/>
              <a:t>　　ＪＲ姫路駅南口より　神姫バス（循環）</a:t>
            </a:r>
            <a:endParaRPr lang="en-US" altLang="ja-JP" sz="1600" b="1" dirty="0"/>
          </a:p>
          <a:p>
            <a:pPr marL="0" indent="0">
              <a:buFont typeface="Arial" pitchFamily="34" charset="0"/>
              <a:buNone/>
            </a:pPr>
            <a:r>
              <a:rPr lang="ja-JP" altLang="en-US" sz="1600" b="1" dirty="0"/>
              <a:t>　　「的形西」下車　徒歩</a:t>
            </a:r>
            <a:r>
              <a:rPr lang="en-US" altLang="ja-JP" sz="1600" b="1" dirty="0"/>
              <a:t>5</a:t>
            </a:r>
            <a:r>
              <a:rPr lang="ja-JP" altLang="en-US" sz="1600" b="1" dirty="0"/>
              <a:t>分</a:t>
            </a:r>
          </a:p>
        </p:txBody>
      </p:sp>
      <p:pic>
        <p:nvPicPr>
          <p:cNvPr id="1030" name="Picture 6" descr="デイサービスの送迎車のイラスト | かわいいフリー素材集 いらすとや">
            <a:extLst>
              <a:ext uri="{FF2B5EF4-FFF2-40B4-BE49-F238E27FC236}">
                <a16:creationId xmlns:a16="http://schemas.microsoft.com/office/drawing/2014/main" id="{16DACD27-D364-9D92-4DE6-56992A8E446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57975" y="9581494"/>
            <a:ext cx="802835" cy="6758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４月デイ通信 ～のびのびオオツカ | オオツカ介護">
            <a:extLst>
              <a:ext uri="{FF2B5EF4-FFF2-40B4-BE49-F238E27FC236}">
                <a16:creationId xmlns:a16="http://schemas.microsoft.com/office/drawing/2014/main" id="{048C7882-4C6A-51B6-6C4A-3526A98B69A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76800" y="395058"/>
            <a:ext cx="2753632" cy="2290084"/>
          </a:xfrm>
          <a:prstGeom prst="rect">
            <a:avLst/>
          </a:prstGeom>
          <a:noFill/>
          <a:extLst>
            <a:ext uri="{909E8E84-426E-40DD-AFC4-6F175D3DCCD1}">
              <a14:hiddenFill xmlns:a14="http://schemas.microsoft.com/office/drawing/2010/main">
                <a:solidFill>
                  <a:srgbClr val="FFFFFF"/>
                </a:solidFill>
              </a14:hiddenFill>
            </a:ext>
          </a:extLst>
        </p:spPr>
      </p:pic>
      <p:sp>
        <p:nvSpPr>
          <p:cNvPr id="15" name="コンテンツ プレースホルダー 4">
            <a:extLst>
              <a:ext uri="{FF2B5EF4-FFF2-40B4-BE49-F238E27FC236}">
                <a16:creationId xmlns:a16="http://schemas.microsoft.com/office/drawing/2014/main" id="{47FFF34F-BEC9-7823-BF0F-3DDA60515362}"/>
              </a:ext>
            </a:extLst>
          </p:cNvPr>
          <p:cNvSpPr txBox="1">
            <a:spLocks/>
          </p:cNvSpPr>
          <p:nvPr/>
        </p:nvSpPr>
        <p:spPr>
          <a:xfrm>
            <a:off x="4586514" y="7781985"/>
            <a:ext cx="2946401" cy="1138196"/>
          </a:xfrm>
          <a:prstGeom prst="rect">
            <a:avLst/>
          </a:prstGeom>
        </p:spPr>
        <p:txBody>
          <a:bodyPr/>
          <a:lstStyle>
            <a:lvl1pPr marL="193675" indent="-193675" algn="l" defTabSz="776288" rtl="0" eaLnBrk="1" fontAlgn="base" hangingPunct="1">
              <a:lnSpc>
                <a:spcPct val="90000"/>
              </a:lnSpc>
              <a:spcBef>
                <a:spcPts val="850"/>
              </a:spcBef>
              <a:spcAft>
                <a:spcPct val="0"/>
              </a:spcAft>
              <a:buFont typeface="Arial" pitchFamily="34" charset="0"/>
              <a:buChar char="•"/>
              <a:defRPr kumimoji="1" sz="2300" kern="1200">
                <a:solidFill>
                  <a:schemeClr val="tx1"/>
                </a:solidFill>
                <a:latin typeface="+mn-lt"/>
                <a:ea typeface="+mn-ea"/>
                <a:cs typeface="+mn-cs"/>
              </a:defRPr>
            </a:lvl1pPr>
            <a:lvl2pPr marL="582613" indent="-193675" algn="l" defTabSz="776288" rtl="0" eaLnBrk="1" fontAlgn="base" hangingPunct="1">
              <a:lnSpc>
                <a:spcPct val="90000"/>
              </a:lnSpc>
              <a:spcBef>
                <a:spcPts val="425"/>
              </a:spcBef>
              <a:spcAft>
                <a:spcPct val="0"/>
              </a:spcAft>
              <a:buFont typeface="Arial" pitchFamily="34" charset="0"/>
              <a:buChar char="•"/>
              <a:defRPr kumimoji="1" sz="2000" kern="1200">
                <a:solidFill>
                  <a:schemeClr val="tx1"/>
                </a:solidFill>
                <a:latin typeface="+mn-lt"/>
                <a:ea typeface="+mn-ea"/>
                <a:cs typeface="+mn-cs"/>
              </a:defRPr>
            </a:lvl2pPr>
            <a:lvl3pPr marL="971550" indent="-193675" algn="l" defTabSz="776288" rtl="0" eaLnBrk="1" fontAlgn="base" hangingPunct="1">
              <a:lnSpc>
                <a:spcPct val="90000"/>
              </a:lnSpc>
              <a:spcBef>
                <a:spcPts val="425"/>
              </a:spcBef>
              <a:spcAft>
                <a:spcPct val="0"/>
              </a:spcAft>
              <a:buFont typeface="Arial" pitchFamily="34" charset="0"/>
              <a:buChar char="•"/>
              <a:defRPr kumimoji="1" sz="1700" kern="1200">
                <a:solidFill>
                  <a:schemeClr val="tx1"/>
                </a:solidFill>
                <a:latin typeface="+mn-lt"/>
                <a:ea typeface="+mn-ea"/>
                <a:cs typeface="+mn-cs"/>
              </a:defRPr>
            </a:lvl3pPr>
            <a:lvl4pPr marL="136048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4pPr>
            <a:lvl5pPr marL="174783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a:lstStyle>
          <a:p>
            <a:pPr marL="0" indent="0">
              <a:buFont typeface="Arial" pitchFamily="34" charset="0"/>
              <a:buNone/>
            </a:pPr>
            <a:r>
              <a:rPr lang="ja-JP" altLang="en-US" sz="1600" b="1" dirty="0"/>
              <a:t>　　　</a:t>
            </a:r>
            <a:r>
              <a:rPr lang="en-US" altLang="ja-JP" sz="1600" b="1" dirty="0"/>
              <a:t>【</a:t>
            </a:r>
            <a:r>
              <a:rPr lang="ja-JP" altLang="en-US" sz="1600" b="1" dirty="0"/>
              <a:t>車</a:t>
            </a:r>
            <a:r>
              <a:rPr lang="en-US" altLang="ja-JP" sz="1600" b="1" dirty="0"/>
              <a:t>】</a:t>
            </a:r>
            <a:r>
              <a:rPr lang="ja-JP" altLang="en-US" sz="1600" b="1" dirty="0"/>
              <a:t>　</a:t>
            </a:r>
            <a:endParaRPr lang="en-US" altLang="ja-JP" sz="1600" b="1" dirty="0"/>
          </a:p>
          <a:p>
            <a:pPr marL="0" indent="0">
              <a:buFont typeface="Arial" pitchFamily="34" charset="0"/>
              <a:buNone/>
            </a:pPr>
            <a:r>
              <a:rPr lang="ja-JP" altLang="en-US" sz="1600" b="1" dirty="0"/>
              <a:t>　　姫路バイパス姫路東インター</a:t>
            </a:r>
            <a:endParaRPr lang="en-US" altLang="ja-JP" sz="1600" b="1" dirty="0"/>
          </a:p>
          <a:p>
            <a:pPr marL="0" indent="0">
              <a:buFont typeface="Arial" pitchFamily="34" charset="0"/>
              <a:buNone/>
            </a:pPr>
            <a:r>
              <a:rPr lang="ja-JP" altLang="en-US" sz="1600" b="1" dirty="0"/>
              <a:t>　　下り口より</a:t>
            </a:r>
            <a:r>
              <a:rPr lang="en-US" altLang="ja-JP" sz="1600" b="1" dirty="0"/>
              <a:t>15</a:t>
            </a:r>
            <a:r>
              <a:rPr lang="ja-JP" altLang="en-US" sz="1600" b="1" dirty="0"/>
              <a:t>分</a:t>
            </a:r>
            <a:endParaRPr lang="en-US" altLang="ja-JP" sz="1600" b="1" dirty="0"/>
          </a:p>
          <a:p>
            <a:pPr marL="0" indent="0">
              <a:buFont typeface="Arial" pitchFamily="34" charset="0"/>
              <a:buNone/>
            </a:pPr>
            <a:endParaRPr lang="en-US" altLang="ja-JP" sz="1600" b="1" dirty="0"/>
          </a:p>
          <a:p>
            <a:pPr marL="0" indent="0">
              <a:buFont typeface="Arial" pitchFamily="34" charset="0"/>
              <a:buNone/>
            </a:pPr>
            <a:endParaRPr lang="ja-JP" altLang="en-US" sz="1600" b="1" dirty="0"/>
          </a:p>
        </p:txBody>
      </p:sp>
      <p:pic>
        <p:nvPicPr>
          <p:cNvPr id="1042" name="Picture 18" descr="いろいろな表情の車を運転している男性のイラスト | かわいいフリー素材集 いらすとや">
            <a:extLst>
              <a:ext uri="{FF2B5EF4-FFF2-40B4-BE49-F238E27FC236}">
                <a16:creationId xmlns:a16="http://schemas.microsoft.com/office/drawing/2014/main" id="{57F85636-83D2-46E5-F090-08341950A31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156850" y="8093960"/>
            <a:ext cx="668337" cy="649611"/>
          </a:xfrm>
          <a:prstGeom prst="rect">
            <a:avLst/>
          </a:prstGeom>
          <a:noFill/>
          <a:extLst>
            <a:ext uri="{909E8E84-426E-40DD-AFC4-6F175D3DCCD1}">
              <a14:hiddenFill xmlns:a14="http://schemas.microsoft.com/office/drawing/2010/main">
                <a:solidFill>
                  <a:srgbClr val="FFFFFF"/>
                </a:solidFill>
              </a14:hiddenFill>
            </a:ext>
          </a:extLst>
        </p:spPr>
      </p:pic>
      <p:sp>
        <p:nvSpPr>
          <p:cNvPr id="2" name="コンテンツ プレースホルダー 4">
            <a:extLst>
              <a:ext uri="{FF2B5EF4-FFF2-40B4-BE49-F238E27FC236}">
                <a16:creationId xmlns:a16="http://schemas.microsoft.com/office/drawing/2014/main" id="{C33AE2E4-4B34-B193-1F00-196146C7EFA1}"/>
              </a:ext>
            </a:extLst>
          </p:cNvPr>
          <p:cNvSpPr txBox="1">
            <a:spLocks/>
          </p:cNvSpPr>
          <p:nvPr/>
        </p:nvSpPr>
        <p:spPr>
          <a:xfrm>
            <a:off x="4352163" y="2332136"/>
            <a:ext cx="3423412" cy="959525"/>
          </a:xfrm>
          <a:prstGeom prst="rect">
            <a:avLst/>
          </a:prstGeom>
          <a:noFill/>
        </p:spPr>
        <p:txBody>
          <a:bodyPr/>
          <a:lstStyle>
            <a:lvl1pPr marL="193675" indent="-193675" algn="l" defTabSz="776288" rtl="0" eaLnBrk="1" fontAlgn="base" hangingPunct="1">
              <a:lnSpc>
                <a:spcPct val="90000"/>
              </a:lnSpc>
              <a:spcBef>
                <a:spcPts val="850"/>
              </a:spcBef>
              <a:spcAft>
                <a:spcPct val="0"/>
              </a:spcAft>
              <a:buFont typeface="Arial" pitchFamily="34" charset="0"/>
              <a:buChar char="•"/>
              <a:defRPr kumimoji="1" sz="2300" kern="1200">
                <a:solidFill>
                  <a:schemeClr val="tx1"/>
                </a:solidFill>
                <a:latin typeface="+mn-lt"/>
                <a:ea typeface="+mn-ea"/>
                <a:cs typeface="+mn-cs"/>
              </a:defRPr>
            </a:lvl1pPr>
            <a:lvl2pPr marL="582613" indent="-193675" algn="l" defTabSz="776288" rtl="0" eaLnBrk="1" fontAlgn="base" hangingPunct="1">
              <a:lnSpc>
                <a:spcPct val="90000"/>
              </a:lnSpc>
              <a:spcBef>
                <a:spcPts val="425"/>
              </a:spcBef>
              <a:spcAft>
                <a:spcPct val="0"/>
              </a:spcAft>
              <a:buFont typeface="Arial" pitchFamily="34" charset="0"/>
              <a:buChar char="•"/>
              <a:defRPr kumimoji="1" sz="2000" kern="1200">
                <a:solidFill>
                  <a:schemeClr val="tx1"/>
                </a:solidFill>
                <a:latin typeface="+mn-lt"/>
                <a:ea typeface="+mn-ea"/>
                <a:cs typeface="+mn-cs"/>
              </a:defRPr>
            </a:lvl2pPr>
            <a:lvl3pPr marL="971550" indent="-193675" algn="l" defTabSz="776288" rtl="0" eaLnBrk="1" fontAlgn="base" hangingPunct="1">
              <a:lnSpc>
                <a:spcPct val="90000"/>
              </a:lnSpc>
              <a:spcBef>
                <a:spcPts val="425"/>
              </a:spcBef>
              <a:spcAft>
                <a:spcPct val="0"/>
              </a:spcAft>
              <a:buFont typeface="Arial" pitchFamily="34" charset="0"/>
              <a:buChar char="•"/>
              <a:defRPr kumimoji="1" sz="1700" kern="1200">
                <a:solidFill>
                  <a:schemeClr val="tx1"/>
                </a:solidFill>
                <a:latin typeface="+mn-lt"/>
                <a:ea typeface="+mn-ea"/>
                <a:cs typeface="+mn-cs"/>
              </a:defRPr>
            </a:lvl3pPr>
            <a:lvl4pPr marL="136048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4pPr>
            <a:lvl5pPr marL="174783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a:lstStyle>
          <a:p>
            <a:pPr marL="0" indent="0">
              <a:buFont typeface="Arial" pitchFamily="34" charset="0"/>
              <a:buNone/>
            </a:pPr>
            <a:r>
              <a:rPr lang="en-US" altLang="ja-JP" sz="1600" b="1" dirty="0">
                <a:solidFill>
                  <a:schemeClr val="accent2">
                    <a:lumMod val="50000"/>
                  </a:schemeClr>
                </a:solidFill>
              </a:rPr>
              <a:t>【</a:t>
            </a:r>
            <a:r>
              <a:rPr lang="ja-JP" altLang="en-US" sz="1600" b="1" dirty="0">
                <a:solidFill>
                  <a:schemeClr val="accent2">
                    <a:lumMod val="50000"/>
                  </a:schemeClr>
                </a:solidFill>
              </a:rPr>
              <a:t>住所</a:t>
            </a:r>
            <a:r>
              <a:rPr lang="en-US" altLang="ja-JP" sz="1600" b="1" dirty="0">
                <a:solidFill>
                  <a:schemeClr val="accent2">
                    <a:lumMod val="50000"/>
                  </a:schemeClr>
                </a:solidFill>
              </a:rPr>
              <a:t>】</a:t>
            </a:r>
            <a:r>
              <a:rPr lang="ja-JP" altLang="en-US" sz="1600" b="1" dirty="0">
                <a:solidFill>
                  <a:schemeClr val="accent2">
                    <a:lumMod val="50000"/>
                  </a:schemeClr>
                </a:solidFill>
              </a:rPr>
              <a:t>　</a:t>
            </a:r>
            <a:endParaRPr lang="en-US" altLang="ja-JP" sz="1600" b="1" dirty="0">
              <a:solidFill>
                <a:schemeClr val="accent2">
                  <a:lumMod val="50000"/>
                </a:schemeClr>
              </a:solidFill>
            </a:endParaRPr>
          </a:p>
          <a:p>
            <a:pPr marL="0" indent="0">
              <a:buFont typeface="Arial" pitchFamily="34" charset="0"/>
              <a:buNone/>
            </a:pPr>
            <a:r>
              <a:rPr lang="ja-JP" altLang="en-US" sz="1600" b="1" dirty="0">
                <a:solidFill>
                  <a:schemeClr val="accent2">
                    <a:lumMod val="50000"/>
                  </a:schemeClr>
                </a:solidFill>
              </a:rPr>
              <a:t>　　〒</a:t>
            </a:r>
            <a:r>
              <a:rPr lang="en-US" altLang="ja-JP" sz="1600" b="1" dirty="0">
                <a:solidFill>
                  <a:schemeClr val="accent2">
                    <a:lumMod val="50000"/>
                  </a:schemeClr>
                </a:solidFill>
              </a:rPr>
              <a:t>671-1111</a:t>
            </a:r>
          </a:p>
          <a:p>
            <a:pPr marL="0" indent="0">
              <a:buFont typeface="Arial" pitchFamily="34" charset="0"/>
              <a:buNone/>
            </a:pPr>
            <a:r>
              <a:rPr lang="ja-JP" altLang="en-US" sz="1600" b="1" dirty="0">
                <a:solidFill>
                  <a:schemeClr val="accent2">
                    <a:lumMod val="50000"/>
                  </a:schemeClr>
                </a:solidFill>
              </a:rPr>
              <a:t>　　兵庫県姫路市的形町的形</a:t>
            </a:r>
            <a:r>
              <a:rPr lang="en-US" altLang="ja-JP" sz="1600" b="1" dirty="0">
                <a:solidFill>
                  <a:schemeClr val="accent2">
                    <a:lumMod val="50000"/>
                  </a:schemeClr>
                </a:solidFill>
              </a:rPr>
              <a:t>216⁻1</a:t>
            </a:r>
          </a:p>
          <a:p>
            <a:pPr marL="0" indent="0">
              <a:buFont typeface="Arial" pitchFamily="34" charset="0"/>
              <a:buNone/>
            </a:pPr>
            <a:endParaRPr lang="en-US" altLang="ja-JP" sz="1600" dirty="0">
              <a:solidFill>
                <a:schemeClr val="accent2">
                  <a:lumMod val="50000"/>
                </a:schemeClr>
              </a:solidFill>
            </a:endParaRPr>
          </a:p>
          <a:p>
            <a:pPr marL="0" indent="0">
              <a:buFont typeface="Arial" pitchFamily="34" charset="0"/>
              <a:buNone/>
            </a:pPr>
            <a:endParaRPr lang="ja-JP" altLang="en-US" sz="1600" b="1" dirty="0"/>
          </a:p>
        </p:txBody>
      </p:sp>
      <p:sp>
        <p:nvSpPr>
          <p:cNvPr id="4" name="コンテンツ プレースホルダー 4">
            <a:extLst>
              <a:ext uri="{FF2B5EF4-FFF2-40B4-BE49-F238E27FC236}">
                <a16:creationId xmlns:a16="http://schemas.microsoft.com/office/drawing/2014/main" id="{4C4E0581-77BA-DC4F-3B2A-9B17DDCFFB54}"/>
              </a:ext>
            </a:extLst>
          </p:cNvPr>
          <p:cNvSpPr txBox="1">
            <a:spLocks/>
          </p:cNvSpPr>
          <p:nvPr/>
        </p:nvSpPr>
        <p:spPr>
          <a:xfrm>
            <a:off x="4213855" y="3474337"/>
            <a:ext cx="3874076" cy="1628424"/>
          </a:xfrm>
          <a:prstGeom prst="rect">
            <a:avLst/>
          </a:prstGeom>
        </p:spPr>
        <p:txBody>
          <a:bodyPr/>
          <a:lstStyle>
            <a:lvl1pPr marL="193675" indent="-193675" algn="l" defTabSz="776288" rtl="0" eaLnBrk="1" fontAlgn="base" hangingPunct="1">
              <a:lnSpc>
                <a:spcPct val="90000"/>
              </a:lnSpc>
              <a:spcBef>
                <a:spcPts val="850"/>
              </a:spcBef>
              <a:spcAft>
                <a:spcPct val="0"/>
              </a:spcAft>
              <a:buFont typeface="Arial" pitchFamily="34" charset="0"/>
              <a:buChar char="•"/>
              <a:defRPr kumimoji="1" sz="2300" kern="1200">
                <a:solidFill>
                  <a:schemeClr val="tx1"/>
                </a:solidFill>
                <a:latin typeface="+mn-lt"/>
                <a:ea typeface="+mn-ea"/>
                <a:cs typeface="+mn-cs"/>
              </a:defRPr>
            </a:lvl1pPr>
            <a:lvl2pPr marL="582613" indent="-193675" algn="l" defTabSz="776288" rtl="0" eaLnBrk="1" fontAlgn="base" hangingPunct="1">
              <a:lnSpc>
                <a:spcPct val="90000"/>
              </a:lnSpc>
              <a:spcBef>
                <a:spcPts val="425"/>
              </a:spcBef>
              <a:spcAft>
                <a:spcPct val="0"/>
              </a:spcAft>
              <a:buFont typeface="Arial" pitchFamily="34" charset="0"/>
              <a:buChar char="•"/>
              <a:defRPr kumimoji="1" sz="2000" kern="1200">
                <a:solidFill>
                  <a:schemeClr val="tx1"/>
                </a:solidFill>
                <a:latin typeface="+mn-lt"/>
                <a:ea typeface="+mn-ea"/>
                <a:cs typeface="+mn-cs"/>
              </a:defRPr>
            </a:lvl2pPr>
            <a:lvl3pPr marL="971550" indent="-193675" algn="l" defTabSz="776288" rtl="0" eaLnBrk="1" fontAlgn="base" hangingPunct="1">
              <a:lnSpc>
                <a:spcPct val="90000"/>
              </a:lnSpc>
              <a:spcBef>
                <a:spcPts val="425"/>
              </a:spcBef>
              <a:spcAft>
                <a:spcPct val="0"/>
              </a:spcAft>
              <a:buFont typeface="Arial" pitchFamily="34" charset="0"/>
              <a:buChar char="•"/>
              <a:defRPr kumimoji="1" sz="1700" kern="1200">
                <a:solidFill>
                  <a:schemeClr val="tx1"/>
                </a:solidFill>
                <a:latin typeface="+mn-lt"/>
                <a:ea typeface="+mn-ea"/>
                <a:cs typeface="+mn-cs"/>
              </a:defRPr>
            </a:lvl3pPr>
            <a:lvl4pPr marL="136048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4pPr>
            <a:lvl5pPr marL="174783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a:lstStyle>
          <a:p>
            <a:pPr marL="0" indent="0">
              <a:buFont typeface="Arial" pitchFamily="34" charset="0"/>
              <a:buNone/>
            </a:pPr>
            <a:r>
              <a:rPr lang="en-US" altLang="ja-JP" sz="1800" b="1" dirty="0">
                <a:solidFill>
                  <a:schemeClr val="accent2">
                    <a:lumMod val="50000"/>
                  </a:schemeClr>
                </a:solidFill>
              </a:rPr>
              <a:t>【</a:t>
            </a:r>
            <a:r>
              <a:rPr lang="ja-JP" altLang="en-US" sz="1800" b="1" dirty="0">
                <a:solidFill>
                  <a:schemeClr val="accent2">
                    <a:lumMod val="50000"/>
                  </a:schemeClr>
                </a:solidFill>
              </a:rPr>
              <a:t>電話</a:t>
            </a:r>
            <a:r>
              <a:rPr lang="en-US" altLang="ja-JP" sz="1800" b="1" dirty="0">
                <a:solidFill>
                  <a:schemeClr val="accent2">
                    <a:lumMod val="50000"/>
                  </a:schemeClr>
                </a:solidFill>
              </a:rPr>
              <a:t>】</a:t>
            </a:r>
            <a:r>
              <a:rPr lang="ja-JP" altLang="en-US" sz="1800" b="1" dirty="0">
                <a:solidFill>
                  <a:schemeClr val="accent2">
                    <a:lumMod val="50000"/>
                  </a:schemeClr>
                </a:solidFill>
              </a:rPr>
              <a:t>　　　　　　　　</a:t>
            </a:r>
            <a:r>
              <a:rPr lang="en-US" altLang="ja-JP" sz="1800" b="1" dirty="0">
                <a:solidFill>
                  <a:schemeClr val="accent2">
                    <a:lumMod val="50000"/>
                  </a:schemeClr>
                </a:solidFill>
              </a:rPr>
              <a:t>【FAX】</a:t>
            </a:r>
          </a:p>
          <a:p>
            <a:pPr marL="0" indent="0">
              <a:buFont typeface="Arial" pitchFamily="34" charset="0"/>
              <a:buNone/>
            </a:pPr>
            <a:r>
              <a:rPr lang="ja-JP" altLang="en-US" sz="1800" b="1" dirty="0">
                <a:solidFill>
                  <a:schemeClr val="accent2">
                    <a:lumMod val="50000"/>
                  </a:schemeClr>
                </a:solidFill>
              </a:rPr>
              <a:t>　　</a:t>
            </a:r>
            <a:r>
              <a:rPr lang="en-US" altLang="ja-JP" sz="1800" b="1" dirty="0">
                <a:solidFill>
                  <a:schemeClr val="accent2">
                    <a:lumMod val="50000"/>
                  </a:schemeClr>
                </a:solidFill>
              </a:rPr>
              <a:t>079‐247‐9808</a:t>
            </a:r>
            <a:r>
              <a:rPr lang="ja-JP" altLang="en-US" sz="1800" b="1" dirty="0">
                <a:solidFill>
                  <a:schemeClr val="accent2">
                    <a:lumMod val="50000"/>
                  </a:schemeClr>
                </a:solidFill>
              </a:rPr>
              <a:t>　　</a:t>
            </a:r>
            <a:r>
              <a:rPr lang="en-US" altLang="ja-JP" sz="1800" b="1" dirty="0">
                <a:solidFill>
                  <a:schemeClr val="accent2">
                    <a:lumMod val="50000"/>
                  </a:schemeClr>
                </a:solidFill>
              </a:rPr>
              <a:t>079‐247-9809</a:t>
            </a:r>
            <a:r>
              <a:rPr lang="ja-JP" altLang="en-US" sz="1800" b="1" dirty="0">
                <a:solidFill>
                  <a:srgbClr val="FF0000"/>
                </a:solidFill>
              </a:rPr>
              <a:t>　　　　　　　　　　　　　　　　　　　　　　　　　　</a:t>
            </a:r>
          </a:p>
        </p:txBody>
      </p:sp>
      <p:sp>
        <p:nvSpPr>
          <p:cNvPr id="8" name="コンテンツ プレースホルダー 4">
            <a:extLst>
              <a:ext uri="{FF2B5EF4-FFF2-40B4-BE49-F238E27FC236}">
                <a16:creationId xmlns:a16="http://schemas.microsoft.com/office/drawing/2014/main" id="{4E803F21-FFC6-1C5A-A227-13CD93D42310}"/>
              </a:ext>
            </a:extLst>
          </p:cNvPr>
          <p:cNvSpPr txBox="1">
            <a:spLocks/>
          </p:cNvSpPr>
          <p:nvPr/>
        </p:nvSpPr>
        <p:spPr>
          <a:xfrm>
            <a:off x="228913" y="342793"/>
            <a:ext cx="3878630" cy="959525"/>
          </a:xfrm>
          <a:prstGeom prst="rect">
            <a:avLst/>
          </a:prstGeom>
        </p:spPr>
        <p:txBody>
          <a:bodyPr/>
          <a:lstStyle>
            <a:lvl1pPr marL="193675" indent="-193675" algn="l" defTabSz="776288" rtl="0" eaLnBrk="1" fontAlgn="base" hangingPunct="1">
              <a:lnSpc>
                <a:spcPct val="90000"/>
              </a:lnSpc>
              <a:spcBef>
                <a:spcPts val="850"/>
              </a:spcBef>
              <a:spcAft>
                <a:spcPct val="0"/>
              </a:spcAft>
              <a:buFont typeface="Arial" pitchFamily="34" charset="0"/>
              <a:buChar char="•"/>
              <a:defRPr kumimoji="1" sz="2300" kern="1200">
                <a:solidFill>
                  <a:schemeClr val="tx1"/>
                </a:solidFill>
                <a:latin typeface="+mn-lt"/>
                <a:ea typeface="+mn-ea"/>
                <a:cs typeface="+mn-cs"/>
              </a:defRPr>
            </a:lvl1pPr>
            <a:lvl2pPr marL="582613" indent="-193675" algn="l" defTabSz="776288" rtl="0" eaLnBrk="1" fontAlgn="base" hangingPunct="1">
              <a:lnSpc>
                <a:spcPct val="90000"/>
              </a:lnSpc>
              <a:spcBef>
                <a:spcPts val="425"/>
              </a:spcBef>
              <a:spcAft>
                <a:spcPct val="0"/>
              </a:spcAft>
              <a:buFont typeface="Arial" pitchFamily="34" charset="0"/>
              <a:buChar char="•"/>
              <a:defRPr kumimoji="1" sz="2000" kern="1200">
                <a:solidFill>
                  <a:schemeClr val="tx1"/>
                </a:solidFill>
                <a:latin typeface="+mn-lt"/>
                <a:ea typeface="+mn-ea"/>
                <a:cs typeface="+mn-cs"/>
              </a:defRPr>
            </a:lvl2pPr>
            <a:lvl3pPr marL="971550" indent="-193675" algn="l" defTabSz="776288" rtl="0" eaLnBrk="1" fontAlgn="base" hangingPunct="1">
              <a:lnSpc>
                <a:spcPct val="90000"/>
              </a:lnSpc>
              <a:spcBef>
                <a:spcPts val="425"/>
              </a:spcBef>
              <a:spcAft>
                <a:spcPct val="0"/>
              </a:spcAft>
              <a:buFont typeface="Arial" pitchFamily="34" charset="0"/>
              <a:buChar char="•"/>
              <a:defRPr kumimoji="1" sz="1700" kern="1200">
                <a:solidFill>
                  <a:schemeClr val="tx1"/>
                </a:solidFill>
                <a:latin typeface="+mn-lt"/>
                <a:ea typeface="+mn-ea"/>
                <a:cs typeface="+mn-cs"/>
              </a:defRPr>
            </a:lvl3pPr>
            <a:lvl4pPr marL="136048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4pPr>
            <a:lvl5pPr marL="174783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a:lstStyle>
          <a:p>
            <a:pPr marL="0" indent="0">
              <a:buFont typeface="Arial" pitchFamily="34" charset="0"/>
              <a:buNone/>
            </a:pPr>
            <a:r>
              <a:rPr lang="en-US" altLang="ja-JP" sz="1600" b="1" dirty="0">
                <a:solidFill>
                  <a:schemeClr val="bg1"/>
                </a:solidFill>
                <a:highlight>
                  <a:srgbClr val="000080"/>
                </a:highlight>
              </a:rPr>
              <a:t>【</a:t>
            </a:r>
            <a:r>
              <a:rPr lang="ja-JP" altLang="en-US" sz="1600" b="1" dirty="0">
                <a:solidFill>
                  <a:schemeClr val="bg1"/>
                </a:solidFill>
                <a:highlight>
                  <a:srgbClr val="000080"/>
                </a:highlight>
              </a:rPr>
              <a:t>施設名</a:t>
            </a:r>
            <a:r>
              <a:rPr lang="en-US" altLang="ja-JP" sz="1600" b="1" dirty="0">
                <a:solidFill>
                  <a:schemeClr val="bg1"/>
                </a:solidFill>
                <a:highlight>
                  <a:srgbClr val="000080"/>
                </a:highlight>
              </a:rPr>
              <a:t>】</a:t>
            </a:r>
            <a:r>
              <a:rPr lang="ja-JP" altLang="en-US" sz="1600" b="1" dirty="0">
                <a:solidFill>
                  <a:schemeClr val="bg1"/>
                </a:solidFill>
                <a:highlight>
                  <a:srgbClr val="000080"/>
                </a:highlight>
              </a:rPr>
              <a:t>　</a:t>
            </a:r>
            <a:endParaRPr lang="en-US" altLang="ja-JP" sz="1600" b="1" dirty="0">
              <a:solidFill>
                <a:schemeClr val="bg1"/>
              </a:solidFill>
              <a:highlight>
                <a:srgbClr val="000080"/>
              </a:highlight>
            </a:endParaRPr>
          </a:p>
          <a:p>
            <a:pPr marL="0" indent="0">
              <a:buFont typeface="Arial" pitchFamily="34" charset="0"/>
              <a:buNone/>
            </a:pPr>
            <a:r>
              <a:rPr lang="ja-JP" altLang="en-US" sz="1600" b="1" dirty="0">
                <a:solidFill>
                  <a:schemeClr val="bg1"/>
                </a:solidFill>
                <a:highlight>
                  <a:srgbClr val="000080"/>
                </a:highlight>
              </a:rPr>
              <a:t>　</a:t>
            </a:r>
            <a:r>
              <a:rPr lang="ja-JP" altLang="en-US" sz="2000" b="1" dirty="0">
                <a:solidFill>
                  <a:schemeClr val="bg1"/>
                </a:solidFill>
                <a:highlight>
                  <a:srgbClr val="000080"/>
                </a:highlight>
              </a:rPr>
              <a:t>ニチイケアセンターひめじ的形</a:t>
            </a:r>
            <a:endParaRPr lang="en-US" altLang="ja-JP" sz="2000" b="1" dirty="0">
              <a:solidFill>
                <a:schemeClr val="bg1"/>
              </a:solidFill>
              <a:highlight>
                <a:srgbClr val="000080"/>
              </a:highlight>
            </a:endParaRPr>
          </a:p>
          <a:p>
            <a:pPr marL="0" indent="0">
              <a:buFont typeface="Arial" pitchFamily="34" charset="0"/>
              <a:buNone/>
            </a:pPr>
            <a:endParaRPr lang="en-US" altLang="ja-JP" sz="1600" b="1" dirty="0"/>
          </a:p>
          <a:p>
            <a:pPr marL="0" indent="0">
              <a:buFont typeface="Arial" pitchFamily="34" charset="0"/>
              <a:buNone/>
            </a:pPr>
            <a:endParaRPr lang="ja-JP" altLang="en-US" sz="1600" b="1" dirty="0"/>
          </a:p>
        </p:txBody>
      </p:sp>
      <p:sp>
        <p:nvSpPr>
          <p:cNvPr id="12" name="コンテンツ プレースホルダー 4">
            <a:extLst>
              <a:ext uri="{FF2B5EF4-FFF2-40B4-BE49-F238E27FC236}">
                <a16:creationId xmlns:a16="http://schemas.microsoft.com/office/drawing/2014/main" id="{F5074179-3D49-501B-2DB3-027A7F7AF1BB}"/>
              </a:ext>
            </a:extLst>
          </p:cNvPr>
          <p:cNvSpPr txBox="1">
            <a:spLocks/>
          </p:cNvSpPr>
          <p:nvPr/>
        </p:nvSpPr>
        <p:spPr>
          <a:xfrm>
            <a:off x="259674" y="5076136"/>
            <a:ext cx="1571327" cy="789436"/>
          </a:xfrm>
          <a:prstGeom prst="rect">
            <a:avLst/>
          </a:prstGeom>
        </p:spPr>
        <p:txBody>
          <a:bodyPr/>
          <a:lstStyle>
            <a:lvl1pPr marL="193675" indent="-193675" algn="l" defTabSz="776288" rtl="0" eaLnBrk="1" fontAlgn="base" hangingPunct="1">
              <a:lnSpc>
                <a:spcPct val="90000"/>
              </a:lnSpc>
              <a:spcBef>
                <a:spcPts val="850"/>
              </a:spcBef>
              <a:spcAft>
                <a:spcPct val="0"/>
              </a:spcAft>
              <a:buFont typeface="Arial" pitchFamily="34" charset="0"/>
              <a:buChar char="•"/>
              <a:defRPr kumimoji="1" sz="2300" kern="1200">
                <a:solidFill>
                  <a:schemeClr val="tx1"/>
                </a:solidFill>
                <a:latin typeface="+mn-lt"/>
                <a:ea typeface="+mn-ea"/>
                <a:cs typeface="+mn-cs"/>
              </a:defRPr>
            </a:lvl1pPr>
            <a:lvl2pPr marL="582613" indent="-193675" algn="l" defTabSz="776288" rtl="0" eaLnBrk="1" fontAlgn="base" hangingPunct="1">
              <a:lnSpc>
                <a:spcPct val="90000"/>
              </a:lnSpc>
              <a:spcBef>
                <a:spcPts val="425"/>
              </a:spcBef>
              <a:spcAft>
                <a:spcPct val="0"/>
              </a:spcAft>
              <a:buFont typeface="Arial" pitchFamily="34" charset="0"/>
              <a:buChar char="•"/>
              <a:defRPr kumimoji="1" sz="2000" kern="1200">
                <a:solidFill>
                  <a:schemeClr val="tx1"/>
                </a:solidFill>
                <a:latin typeface="+mn-lt"/>
                <a:ea typeface="+mn-ea"/>
                <a:cs typeface="+mn-cs"/>
              </a:defRPr>
            </a:lvl2pPr>
            <a:lvl3pPr marL="971550" indent="-193675" algn="l" defTabSz="776288" rtl="0" eaLnBrk="1" fontAlgn="base" hangingPunct="1">
              <a:lnSpc>
                <a:spcPct val="90000"/>
              </a:lnSpc>
              <a:spcBef>
                <a:spcPts val="425"/>
              </a:spcBef>
              <a:spcAft>
                <a:spcPct val="0"/>
              </a:spcAft>
              <a:buFont typeface="Arial" pitchFamily="34" charset="0"/>
              <a:buChar char="•"/>
              <a:defRPr kumimoji="1" sz="1700" kern="1200">
                <a:solidFill>
                  <a:schemeClr val="tx1"/>
                </a:solidFill>
                <a:latin typeface="+mn-lt"/>
                <a:ea typeface="+mn-ea"/>
                <a:cs typeface="+mn-cs"/>
              </a:defRPr>
            </a:lvl3pPr>
            <a:lvl4pPr marL="136048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4pPr>
            <a:lvl5pPr marL="1747838" indent="-193675" algn="l" defTabSz="776288" rtl="0" eaLnBrk="1" fontAlgn="base" hangingPunct="1">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a:lstStyle>
          <a:p>
            <a:pPr marL="0" indent="0">
              <a:buFont typeface="Arial" pitchFamily="34" charset="0"/>
              <a:buNone/>
            </a:pPr>
            <a:r>
              <a:rPr lang="ja-JP" altLang="en-US" sz="1600" b="1" dirty="0">
                <a:solidFill>
                  <a:schemeClr val="accent5">
                    <a:lumMod val="50000"/>
                  </a:schemeClr>
                </a:solidFill>
              </a:rPr>
              <a:t>アクセス</a:t>
            </a:r>
            <a:endParaRPr lang="en-US" altLang="ja-JP" sz="1600" b="1" dirty="0">
              <a:solidFill>
                <a:schemeClr val="accent5">
                  <a:lumMod val="50000"/>
                </a:schemeClr>
              </a:solidFill>
            </a:endParaRPr>
          </a:p>
        </p:txBody>
      </p:sp>
    </p:spTree>
    <p:extLst>
      <p:ext uri="{BB962C8B-B14F-4D97-AF65-F5344CB8AC3E}">
        <p14:creationId xmlns:p14="http://schemas.microsoft.com/office/powerpoint/2010/main" val="3976062082"/>
      </p:ext>
    </p:extLst>
  </p:cSld>
  <p:clrMapOvr>
    <a:masterClrMapping/>
  </p:clrMapOvr>
</p:sld>
</file>

<file path=ppt/theme/theme1.xml><?xml version="1.0" encoding="utf-8"?>
<a:theme xmlns:a="http://schemas.openxmlformats.org/drawingml/2006/main" name="1_ガイド入りテンプレートサンプル20130531三木さん">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potx" id="{3F8E5C06-014F-4A13-A3C7-E133BECAFD1E}" vid="{BD152B00-4CFD-4022-8208-530F7579D79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gerdening_01</Template>
  <TotalTime>1380</TotalTime>
  <Words>2872</Words>
  <Application>Microsoft Office PowerPoint</Application>
  <PresentationFormat>ユーザー設定</PresentationFormat>
  <Paragraphs>389</Paragraphs>
  <Slides>14</Slides>
  <Notes>13</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14</vt:i4>
      </vt:variant>
    </vt:vector>
  </HeadingPairs>
  <TitlesOfParts>
    <vt:vector size="26" baseType="lpstr">
      <vt:lpstr>HGP創英ﾌﾟﾚｾﾞﾝｽEB</vt:lpstr>
      <vt:lpstr>HG丸ｺﾞｼｯｸM-PRO</vt:lpstr>
      <vt:lpstr>Meiryo UI</vt:lpstr>
      <vt:lpstr>ＭＳ ゴシック</vt:lpstr>
      <vt:lpstr>メイリオ</vt:lpstr>
      <vt:lpstr>メイリオ</vt:lpstr>
      <vt:lpstr>游ゴシック</vt:lpstr>
      <vt:lpstr>Arial</vt:lpstr>
      <vt:lpstr>Calibri</vt:lpstr>
      <vt:lpstr>Calibri Light</vt:lpstr>
      <vt:lpstr>Wingdings 2</vt:lpstr>
      <vt:lpstr>1_ガイド入りテンプレートサンプル20130531三木さん</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chibayou</dc:creator>
  <cp:lastModifiedBy>三好 淳子</cp:lastModifiedBy>
  <cp:revision>64</cp:revision>
  <cp:lastPrinted>2025-01-14T10:14:07Z</cp:lastPrinted>
  <dcterms:created xsi:type="dcterms:W3CDTF">2018-05-18T14:18:09Z</dcterms:created>
  <dcterms:modified xsi:type="dcterms:W3CDTF">2025-01-14T10:14:10Z</dcterms:modified>
</cp:coreProperties>
</file>